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50" y="-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presProps" Target="presProp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5/12/2021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5/12/2021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5/12/2021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5/12/2021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5/12/2021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theme" Target="../theme/theme1.xml" /><Relationship Id="rId5" Type="http://schemas.openxmlformats.org/officeDocument/2006/relationships/slideLayout" Target="../slideLayouts/slideLayout5.xml" /><Relationship Id="rId4" Type="http://schemas.openxmlformats.org/officeDocument/2006/relationships/slideLayout" Target="../slideLayouts/slideLayout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01825" y="-48386"/>
            <a:ext cx="6340348" cy="6965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FF00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431416" y="1885159"/>
            <a:ext cx="6281166" cy="2439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5/12/2021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5.xml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5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5.xml" 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 /><Relationship Id="rId13" Type="http://schemas.openxmlformats.org/officeDocument/2006/relationships/image" Target="../media/image27.jpeg" /><Relationship Id="rId3" Type="http://schemas.openxmlformats.org/officeDocument/2006/relationships/image" Target="../media/image17.png" /><Relationship Id="rId7" Type="http://schemas.openxmlformats.org/officeDocument/2006/relationships/image" Target="../media/image21.png" /><Relationship Id="rId12" Type="http://schemas.openxmlformats.org/officeDocument/2006/relationships/image" Target="../media/image26.png" /><Relationship Id="rId2" Type="http://schemas.openxmlformats.org/officeDocument/2006/relationships/image" Target="../media/image16.png" /><Relationship Id="rId16" Type="http://schemas.openxmlformats.org/officeDocument/2006/relationships/image" Target="../media/image30.jpeg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20.png" /><Relationship Id="rId11" Type="http://schemas.openxmlformats.org/officeDocument/2006/relationships/image" Target="../media/image25.png" /><Relationship Id="rId5" Type="http://schemas.openxmlformats.org/officeDocument/2006/relationships/image" Target="../media/image19.png" /><Relationship Id="rId15" Type="http://schemas.openxmlformats.org/officeDocument/2006/relationships/image" Target="../media/image29.jpeg" /><Relationship Id="rId10" Type="http://schemas.openxmlformats.org/officeDocument/2006/relationships/image" Target="../media/image24.png" /><Relationship Id="rId4" Type="http://schemas.openxmlformats.org/officeDocument/2006/relationships/image" Target="../media/image18.png" /><Relationship Id="rId9" Type="http://schemas.openxmlformats.org/officeDocument/2006/relationships/image" Target="../media/image23.png" /><Relationship Id="rId14" Type="http://schemas.openxmlformats.org/officeDocument/2006/relationships/image" Target="../media/image28.jpeg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 /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33.jpe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 /><Relationship Id="rId7" Type="http://schemas.openxmlformats.org/officeDocument/2006/relationships/image" Target="../media/image39.jpeg" /><Relationship Id="rId2" Type="http://schemas.openxmlformats.org/officeDocument/2006/relationships/image" Target="../media/image34.jpeg" /><Relationship Id="rId1" Type="http://schemas.openxmlformats.org/officeDocument/2006/relationships/slideLayout" Target="../slideLayouts/slideLayout5.xml" /><Relationship Id="rId6" Type="http://schemas.openxmlformats.org/officeDocument/2006/relationships/image" Target="../media/image38.jpeg" /><Relationship Id="rId5" Type="http://schemas.openxmlformats.org/officeDocument/2006/relationships/image" Target="../media/image37.jpeg" /><Relationship Id="rId4" Type="http://schemas.openxmlformats.org/officeDocument/2006/relationships/image" Target="../media/image36.jpe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 /><Relationship Id="rId2" Type="http://schemas.openxmlformats.org/officeDocument/2006/relationships/image" Target="../media/image40.jpeg" /><Relationship Id="rId1" Type="http://schemas.openxmlformats.org/officeDocument/2006/relationships/slideLayout" Target="../slideLayouts/slideLayout4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 /><Relationship Id="rId2" Type="http://schemas.openxmlformats.org/officeDocument/2006/relationships/image" Target="../media/image42.jpe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44.png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 /><Relationship Id="rId2" Type="http://schemas.openxmlformats.org/officeDocument/2006/relationships/image" Target="../media/image45.jpeg" /><Relationship Id="rId1" Type="http://schemas.openxmlformats.org/officeDocument/2006/relationships/slideLayout" Target="../slideLayouts/slideLayout5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 /><Relationship Id="rId2" Type="http://schemas.openxmlformats.org/officeDocument/2006/relationships/image" Target="../media/image47.jpeg" /><Relationship Id="rId1" Type="http://schemas.openxmlformats.org/officeDocument/2006/relationships/slideLayout" Target="../slideLayouts/slideLayout5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 /><Relationship Id="rId2" Type="http://schemas.openxmlformats.org/officeDocument/2006/relationships/image" Target="../media/image49.jpeg" /><Relationship Id="rId1" Type="http://schemas.openxmlformats.org/officeDocument/2006/relationships/slideLayout" Target="../slideLayouts/slideLayout5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 /><Relationship Id="rId2" Type="http://schemas.openxmlformats.org/officeDocument/2006/relationships/image" Target="../media/image51.jpeg" /><Relationship Id="rId1" Type="http://schemas.openxmlformats.org/officeDocument/2006/relationships/slideLayout" Target="../slideLayouts/slideLayout5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 /><Relationship Id="rId2" Type="http://schemas.openxmlformats.org/officeDocument/2006/relationships/image" Target="../media/image54.png" /><Relationship Id="rId1" Type="http://schemas.openxmlformats.org/officeDocument/2006/relationships/slideLayout" Target="../slideLayouts/slideLayout5.xml" /><Relationship Id="rId4" Type="http://schemas.openxmlformats.org/officeDocument/2006/relationships/image" Target="../media/image56.jpeg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57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58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5.jpeg" /><Relationship Id="rId1" Type="http://schemas.openxmlformats.org/officeDocument/2006/relationships/slideLayout" Target="../slideLayouts/slideLayout5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5.xml" /><Relationship Id="rId5" Type="http://schemas.openxmlformats.org/officeDocument/2006/relationships/image" Target="../media/image10.png" /><Relationship Id="rId4" Type="http://schemas.openxmlformats.org/officeDocument/2006/relationships/image" Target="../media/image9.png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 /><Relationship Id="rId1" Type="http://schemas.openxmlformats.org/officeDocument/2006/relationships/slideLayout" Target="../slideLayouts/slideLayout5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5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5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ject 21"/>
          <p:cNvSpPr/>
          <p:nvPr/>
        </p:nvSpPr>
        <p:spPr>
          <a:xfrm>
            <a:off x="0" y="4434840"/>
            <a:ext cx="9144000" cy="2880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0"/>
            <a:ext cx="9144000" cy="11446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/>
          <p:nvPr/>
        </p:nvGrpSpPr>
        <p:grpSpPr>
          <a:xfrm>
            <a:off x="905255" y="1219200"/>
            <a:ext cx="7456931" cy="5638800"/>
            <a:chOff x="905255" y="944880"/>
            <a:chExt cx="7456931" cy="5913120"/>
          </a:xfrm>
        </p:grpSpPr>
        <p:sp>
          <p:nvSpPr>
            <p:cNvPr id="24" name="object 24"/>
            <p:cNvSpPr/>
            <p:nvPr/>
          </p:nvSpPr>
          <p:spPr>
            <a:xfrm>
              <a:off x="905255" y="4645151"/>
              <a:ext cx="6867145" cy="221284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algn="ctr"/>
              <a:endParaRPr lang="en-US" sz="2400" b="1" dirty="0"/>
            </a:p>
            <a:p>
              <a:pPr algn="ctr"/>
              <a:r>
                <a:rPr lang="en-US" sz="4000" b="1" dirty="0"/>
                <a:t>K</a:t>
              </a:r>
              <a:r>
                <a:rPr lang="sr-Latn-RS" sz="4000" b="1" dirty="0"/>
                <a:t>OMPANIJA ZA ZAŠTITU PRIRODE “EKOTOR”</a:t>
              </a:r>
            </a:p>
          </p:txBody>
        </p:sp>
        <p:sp>
          <p:nvSpPr>
            <p:cNvPr id="25" name="object 25"/>
            <p:cNvSpPr/>
            <p:nvPr/>
          </p:nvSpPr>
          <p:spPr>
            <a:xfrm>
              <a:off x="912875" y="944880"/>
              <a:ext cx="7449311" cy="36606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838200" y="152400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PRERADA MULJNOG TALOGA POMOĆU ENZIM-KAVITACIONE METODE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20175" y="946148"/>
            <a:ext cx="7714095" cy="55915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762000" y="152400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rtež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rasporeda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opreme</a:t>
            </a:r>
            <a:r>
              <a:rPr lang="sr-Latn-RS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EKR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r-Latn-RS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i opreme za mašinsku dehidrataciju taloga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7764" y="817562"/>
            <a:ext cx="8846234" cy="52228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743200" y="152400"/>
            <a:ext cx="3962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Eksplikacija opreme</a:t>
            </a:r>
            <a:endParaRPr lang="sv-SE" sz="2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 txBox="1"/>
          <p:nvPr/>
        </p:nvSpPr>
        <p:spPr>
          <a:xfrm>
            <a:off x="152400" y="3962400"/>
            <a:ext cx="8839200" cy="266137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 algn="just">
              <a:lnSpc>
                <a:spcPct val="90000"/>
              </a:lnSpc>
              <a:spcBef>
                <a:spcPts val="285"/>
              </a:spcBef>
            </a:pPr>
            <a:r>
              <a:rPr lang="sr-Latn-RS" sz="1600" spc="-5" dirty="0">
                <a:solidFill>
                  <a:srgbClr val="0C0D09"/>
                </a:solidFill>
                <a:latin typeface="Arial" pitchFamily="34" charset="0"/>
                <a:cs typeface="Arial" pitchFamily="34" charset="0"/>
              </a:rPr>
              <a:t>Upotreba predložene tehnologije omogućava korišćenje kako novonastalog tako i prethodno nagomilanog otpada, a takođe i da se od njih dobije vredan proizvod. Kao rezultat tretmana u pogonima za prečišćavanje, nastaje duboko obrađeni i dezinfikovani talog, koji se nakon sušenja ima svojstva složenog organskog đubriva, koji je traženo kako u poljoprivredi tako i u gradskoj sredini.  </a:t>
            </a:r>
          </a:p>
          <a:p>
            <a:pPr marL="12700" marR="5080" algn="just">
              <a:lnSpc>
                <a:spcPct val="90000"/>
              </a:lnSpc>
              <a:spcBef>
                <a:spcPts val="285"/>
              </a:spcBef>
            </a:pPr>
            <a:r>
              <a:rPr lang="sr-Latn-RS" sz="1600" b="1" spc="-1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Glavne karakteristike proizvoda su:</a:t>
            </a:r>
            <a:endParaRPr lang="sr-Latn-RS" sz="1600" dirty="0">
              <a:latin typeface="Arial" pitchFamily="34" charset="0"/>
              <a:cs typeface="Arial" pitchFamily="34" charset="0"/>
            </a:endParaRPr>
          </a:p>
          <a:p>
            <a:pPr marL="279400" indent="-4763">
              <a:lnSpc>
                <a:spcPts val="1635"/>
              </a:lnSpc>
              <a:buFont typeface="Wingdings" pitchFamily="2" charset="2"/>
              <a:buChar char="Ø"/>
              <a:tabLst>
                <a:tab pos="725805" algn="l"/>
                <a:tab pos="1845945" algn="l"/>
                <a:tab pos="3135630" algn="l"/>
                <a:tab pos="4768215" algn="l"/>
                <a:tab pos="6098540" algn="l"/>
                <a:tab pos="6497955" algn="l"/>
                <a:tab pos="7587615" algn="l"/>
                <a:tab pos="8434070" algn="l"/>
              </a:tabLst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I</a:t>
            </a:r>
            <a:r>
              <a:rPr lang="sr-Latn-RS" sz="1600" dirty="0">
                <a:latin typeface="Arial" pitchFamily="34" charset="0"/>
                <a:cs typeface="Arial" pitchFamily="34" charset="0"/>
              </a:rPr>
              <a:t>ma izuzetna sorpciona svojstva (u uslovima suše, talog akumulira vlagu sa mikroelementima iz atmosfere)</a:t>
            </a:r>
            <a:endParaRPr lang="sr-Latn-RS" sz="1600" spc="-5" dirty="0">
              <a:solidFill>
                <a:srgbClr val="0C0D09"/>
              </a:solidFill>
              <a:latin typeface="Arial" pitchFamily="34" charset="0"/>
              <a:cs typeface="Arial" pitchFamily="34" charset="0"/>
            </a:endParaRPr>
          </a:p>
          <a:p>
            <a:pPr marL="279400" indent="-4763">
              <a:lnSpc>
                <a:spcPts val="1635"/>
              </a:lnSpc>
              <a:buFont typeface="Wingdings" pitchFamily="2" charset="2"/>
              <a:buChar char="Ø"/>
              <a:tabLst>
                <a:tab pos="725805" algn="l"/>
                <a:tab pos="1845945" algn="l"/>
                <a:tab pos="3135630" algn="l"/>
                <a:tab pos="4768215" algn="l"/>
                <a:tab pos="6098540" algn="l"/>
                <a:tab pos="6497955" algn="l"/>
                <a:tab pos="7587615" algn="l"/>
                <a:tab pos="8434070" algn="l"/>
              </a:tabLst>
            </a:pPr>
            <a:r>
              <a:rPr lang="sr-Latn-RS" sz="1600" dirty="0">
                <a:latin typeface="Arial" pitchFamily="34" charset="0"/>
                <a:cs typeface="Arial" pitchFamily="34" charset="0"/>
              </a:rPr>
              <a:t>u njemu nema patogene mikroflore, jaja helminta su uništena</a:t>
            </a:r>
          </a:p>
          <a:p>
            <a:pPr marL="279400" indent="-4763">
              <a:lnSpc>
                <a:spcPts val="1635"/>
              </a:lnSpc>
              <a:buFont typeface="Wingdings" pitchFamily="2" charset="2"/>
              <a:buChar char="Ø"/>
              <a:tabLst>
                <a:tab pos="725805" algn="l"/>
                <a:tab pos="1845945" algn="l"/>
                <a:tab pos="3135630" algn="l"/>
                <a:tab pos="4768215" algn="l"/>
                <a:tab pos="6098540" algn="l"/>
                <a:tab pos="6497955" algn="l"/>
                <a:tab pos="7587615" algn="l"/>
                <a:tab pos="8434070" algn="l"/>
              </a:tabLst>
            </a:pPr>
            <a:r>
              <a:rPr lang="sr-Latn-RS" sz="1600" dirty="0">
                <a:latin typeface="Arial" pitchFamily="34" charset="0"/>
                <a:cs typeface="Arial" pitchFamily="34" charset="0"/>
              </a:rPr>
              <a:t>usled visoke sposobnosti upijanja, na površini nađubrenog tla je otežan rast korova i razmnožavanje štetočina</a:t>
            </a:r>
            <a:r>
              <a:rPr lang="sr-Latn-RS" sz="1600" spc="-5" dirty="0">
                <a:solidFill>
                  <a:srgbClr val="0C0D09"/>
                </a:solidFill>
                <a:latin typeface="Arial" pitchFamily="34" charset="0"/>
                <a:cs typeface="Arial" pitchFamily="34" charset="0"/>
              </a:rPr>
              <a:t>;</a:t>
            </a:r>
            <a:endParaRPr lang="sr-Latn-RS" sz="1600" dirty="0">
              <a:latin typeface="Arial" pitchFamily="34" charset="0"/>
              <a:cs typeface="Arial" pitchFamily="34" charset="0"/>
            </a:endParaRPr>
          </a:p>
          <a:p>
            <a:pPr marL="279400" indent="-4763">
              <a:lnSpc>
                <a:spcPts val="1825"/>
              </a:lnSpc>
              <a:buFont typeface="Wingdings" pitchFamily="2" charset="2"/>
              <a:buChar char="Ø"/>
            </a:pPr>
            <a:r>
              <a:rPr lang="sr-Latn-RS" sz="1600" dirty="0">
                <a:latin typeface="Arial" pitchFamily="34" charset="0"/>
                <a:cs typeface="Arial" pitchFamily="34" charset="0"/>
              </a:rPr>
              <a:t>upotrebom ovog proizvoda u poljoprivredi se povećava prinos žitnih kultura</a:t>
            </a:r>
            <a:r>
              <a:rPr lang="sr-Latn-RS" sz="1600" spc="-5" dirty="0">
                <a:solidFill>
                  <a:srgbClr val="0C0D09"/>
                </a:solidFill>
                <a:latin typeface="Arial" pitchFamily="34" charset="0"/>
                <a:cs typeface="Arial" pitchFamily="34" charset="0"/>
              </a:rPr>
              <a:t>.</a:t>
            </a:r>
            <a:endParaRPr lang="sr-Latn-R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3266" y="0"/>
            <a:ext cx="9097010" cy="1075936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 marR="5080" algn="just">
              <a:lnSpc>
                <a:spcPts val="1630"/>
              </a:lnSpc>
              <a:spcBef>
                <a:spcPts val="390"/>
              </a:spcBef>
            </a:pPr>
            <a:r>
              <a:rPr lang="vi-VN" sz="1600" spc="-15" dirty="0">
                <a:solidFill>
                  <a:srgbClr val="0C0D09"/>
                </a:solidFill>
                <a:cs typeface="Arial"/>
              </a:rPr>
              <a:t>Nakon dehidratacije mulj se pretvara u sipkav, nehigroskopski </a:t>
            </a:r>
            <a:r>
              <a:rPr lang="vi-VN" sz="1600" spc="-15" dirty="0">
                <a:solidFill>
                  <a:srgbClr val="0C0D09"/>
                </a:solidFill>
                <a:latin typeface="Arial" pitchFamily="34" charset="0"/>
                <a:cs typeface="Arial" pitchFamily="34" charset="0"/>
              </a:rPr>
              <a:t>pro</a:t>
            </a:r>
            <a:r>
              <a:rPr lang="sr-Latn-RS" sz="1600" spc="-15" dirty="0">
                <a:solidFill>
                  <a:srgbClr val="0C0D09"/>
                </a:solidFill>
                <a:latin typeface="Arial" pitchFamily="34" charset="0"/>
                <a:cs typeface="Arial" pitchFamily="34" charset="0"/>
              </a:rPr>
              <a:t>dukt</a:t>
            </a:r>
            <a:r>
              <a:rPr lang="vi-VN" sz="1600" spc="-15" dirty="0">
                <a:solidFill>
                  <a:srgbClr val="0C0D09"/>
                </a:solidFill>
                <a:cs typeface="Arial"/>
              </a:rPr>
              <a:t> koji, ako je izložen atmosferskim padavinama, ne gubi rastresitu tresetnu strukturu i ne pretvara se u lepljivo blato, ima miris reke i smeđu boju. Koncentracija soli teških metala ne prelazi dozvoljene vrednosti, sadržaj organske materije je preko 20%, ukupnog azota (2,54%), fosfora (4,2%), kalijuma (1,25%) i drugih hranljivih materija.</a:t>
            </a:r>
            <a:endParaRPr sz="1600" dirty="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745236" y="3683508"/>
            <a:ext cx="843280" cy="300355"/>
            <a:chOff x="745236" y="3683508"/>
            <a:chExt cx="843280" cy="300355"/>
          </a:xfrm>
        </p:grpSpPr>
        <p:sp>
          <p:nvSpPr>
            <p:cNvPr id="18" name="object 18"/>
            <p:cNvSpPr/>
            <p:nvPr/>
          </p:nvSpPr>
          <p:spPr>
            <a:xfrm>
              <a:off x="745236" y="3683508"/>
              <a:ext cx="426720" cy="30022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925068" y="3683508"/>
              <a:ext cx="306324" cy="30022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84504" y="3683508"/>
              <a:ext cx="603504" cy="30022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282956" y="3384295"/>
            <a:ext cx="1744345" cy="59054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35" algn="ctr">
              <a:lnSpc>
                <a:spcPts val="1510"/>
              </a:lnSpc>
              <a:spcBef>
                <a:spcPts val="105"/>
              </a:spcBef>
            </a:pPr>
            <a:r>
              <a:rPr lang="sr-Latn-RS" sz="1400" spc="-5" dirty="0" err="1">
                <a:latin typeface="Times New Roman"/>
                <a:cs typeface="Times New Roman"/>
              </a:rPr>
              <a:t>L</a:t>
            </a:r>
            <a:r>
              <a:rPr lang="en-US" sz="1400" spc="-5" dirty="0" err="1">
                <a:latin typeface="Times New Roman"/>
                <a:cs typeface="Times New Roman"/>
              </a:rPr>
              <a:t>agune</a:t>
            </a:r>
            <a:r>
              <a:rPr lang="sr-Latn-RS" sz="1400" spc="-5" dirty="0">
                <a:latin typeface="Times New Roman"/>
                <a:cs typeface="Times New Roman"/>
              </a:rPr>
              <a:t> za mulji  Vlažnost mulja</a:t>
            </a:r>
            <a:endParaRPr sz="1400" dirty="0">
              <a:latin typeface="Times New Roman"/>
              <a:cs typeface="Times New Roman"/>
            </a:endParaRPr>
          </a:p>
          <a:p>
            <a:pPr marL="3810" algn="ctr">
              <a:lnSpc>
                <a:spcPts val="1510"/>
              </a:lnSpc>
            </a:pPr>
            <a:r>
              <a:rPr sz="1400" b="1" spc="5" dirty="0">
                <a:solidFill>
                  <a:srgbClr val="33FFFF"/>
                </a:solidFill>
                <a:latin typeface="Times New Roman"/>
                <a:cs typeface="Times New Roman"/>
              </a:rPr>
              <a:t>95-98%</a:t>
            </a:r>
            <a:endParaRPr sz="1400" dirty="0">
              <a:latin typeface="Times New Roman"/>
              <a:cs typeface="Times New Roman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3081527" y="3683508"/>
            <a:ext cx="843280" cy="300355"/>
            <a:chOff x="3081527" y="3683508"/>
            <a:chExt cx="843280" cy="300355"/>
          </a:xfrm>
        </p:grpSpPr>
        <p:sp>
          <p:nvSpPr>
            <p:cNvPr id="23" name="object 23"/>
            <p:cNvSpPr/>
            <p:nvPr/>
          </p:nvSpPr>
          <p:spPr>
            <a:xfrm>
              <a:off x="3081527" y="3683508"/>
              <a:ext cx="426720" cy="30022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261359" y="3683508"/>
              <a:ext cx="306324" cy="30022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320795" y="3683508"/>
              <a:ext cx="426720" cy="30022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500627" y="3683508"/>
              <a:ext cx="423672" cy="30022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2620136" y="3384295"/>
            <a:ext cx="1744345" cy="59054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35" algn="ctr">
              <a:lnSpc>
                <a:spcPts val="1510"/>
              </a:lnSpc>
              <a:spcBef>
                <a:spcPts val="105"/>
              </a:spcBef>
            </a:pPr>
            <a:r>
              <a:rPr lang="en-US" sz="1400" spc="-5" dirty="0" err="1">
                <a:latin typeface="Times New Roman"/>
                <a:cs typeface="Times New Roman"/>
              </a:rPr>
              <a:t>Lagune</a:t>
            </a:r>
            <a:r>
              <a:rPr lang="en-US" sz="1400" spc="-5" dirty="0">
                <a:latin typeface="Times New Roman"/>
                <a:cs typeface="Times New Roman"/>
              </a:rPr>
              <a:t> </a:t>
            </a:r>
            <a:r>
              <a:rPr lang="en-US" sz="1400" spc="-5" dirty="0" err="1">
                <a:latin typeface="Times New Roman"/>
                <a:cs typeface="Times New Roman"/>
              </a:rPr>
              <a:t>za</a:t>
            </a:r>
            <a:r>
              <a:rPr lang="en-US" sz="1400" spc="-5" dirty="0">
                <a:latin typeface="Times New Roman"/>
                <a:cs typeface="Times New Roman"/>
              </a:rPr>
              <a:t> </a:t>
            </a:r>
            <a:r>
              <a:rPr lang="en-US" sz="1400" spc="-5" dirty="0" err="1">
                <a:latin typeface="Times New Roman"/>
                <a:cs typeface="Times New Roman"/>
              </a:rPr>
              <a:t>mulji</a:t>
            </a:r>
            <a:r>
              <a:rPr lang="en-US" sz="1400" spc="-5" dirty="0">
                <a:latin typeface="Times New Roman"/>
                <a:cs typeface="Times New Roman"/>
              </a:rPr>
              <a:t>  </a:t>
            </a:r>
            <a:r>
              <a:rPr lang="en-US" sz="1400" spc="-5" dirty="0" err="1">
                <a:latin typeface="Times New Roman"/>
                <a:cs typeface="Times New Roman"/>
              </a:rPr>
              <a:t>Vlažnost</a:t>
            </a:r>
            <a:r>
              <a:rPr lang="en-US" sz="1400" spc="-5" dirty="0">
                <a:latin typeface="Times New Roman"/>
                <a:cs typeface="Times New Roman"/>
              </a:rPr>
              <a:t> </a:t>
            </a:r>
            <a:r>
              <a:rPr lang="en-US" sz="1400" spc="-5" dirty="0" err="1">
                <a:latin typeface="Times New Roman"/>
                <a:cs typeface="Times New Roman"/>
              </a:rPr>
              <a:t>mulja</a:t>
            </a:r>
            <a:endParaRPr lang="en-US" sz="1400" dirty="0">
              <a:latin typeface="Times New Roman"/>
              <a:cs typeface="Times New Roman"/>
            </a:endParaRPr>
          </a:p>
          <a:p>
            <a:pPr marL="3175" algn="ctr">
              <a:lnSpc>
                <a:spcPts val="1510"/>
              </a:lnSpc>
            </a:pPr>
            <a:r>
              <a:rPr sz="1400" b="1" spc="5" dirty="0">
                <a:solidFill>
                  <a:srgbClr val="33FFFF"/>
                </a:solidFill>
                <a:latin typeface="Times New Roman"/>
                <a:cs typeface="Times New Roman"/>
              </a:rPr>
              <a:t>80-85%</a:t>
            </a:r>
            <a:endParaRPr sz="1400" dirty="0">
              <a:latin typeface="Times New Roman"/>
              <a:cs typeface="Times New Roman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309615" y="3683508"/>
            <a:ext cx="843280" cy="300355"/>
            <a:chOff x="5309615" y="3683508"/>
            <a:chExt cx="843280" cy="300355"/>
          </a:xfrm>
        </p:grpSpPr>
        <p:sp>
          <p:nvSpPr>
            <p:cNvPr id="29" name="object 29"/>
            <p:cNvSpPr/>
            <p:nvPr/>
          </p:nvSpPr>
          <p:spPr>
            <a:xfrm>
              <a:off x="5309615" y="3683508"/>
              <a:ext cx="426720" cy="30022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489447" y="3683508"/>
              <a:ext cx="306324" cy="30022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548883" y="3683508"/>
              <a:ext cx="603503" cy="30022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4783963" y="3384295"/>
            <a:ext cx="1870710" cy="568104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 marR="5080" algn="ctr">
              <a:lnSpc>
                <a:spcPts val="1340"/>
              </a:lnSpc>
              <a:spcBef>
                <a:spcPts val="430"/>
              </a:spcBef>
            </a:pPr>
            <a:r>
              <a:rPr lang="sr-Latn-RS" sz="1400" spc="-5" dirty="0">
                <a:latin typeface="Times New Roman"/>
                <a:cs typeface="Times New Roman"/>
              </a:rPr>
              <a:t>Muljni talog otpadnih voda. Vlažnost</a:t>
            </a:r>
            <a:endParaRPr sz="1400" dirty="0">
              <a:latin typeface="Times New Roman"/>
              <a:cs typeface="Times New Roman"/>
            </a:endParaRPr>
          </a:p>
          <a:p>
            <a:pPr marL="5715" algn="ctr">
              <a:lnSpc>
                <a:spcPts val="1360"/>
              </a:lnSpc>
            </a:pPr>
            <a:r>
              <a:rPr sz="1400" b="1" spc="5" dirty="0">
                <a:solidFill>
                  <a:srgbClr val="33FFFF"/>
                </a:solidFill>
                <a:latin typeface="Times New Roman"/>
                <a:cs typeface="Times New Roman"/>
              </a:rPr>
              <a:t>55-60%</a:t>
            </a:r>
            <a:endParaRPr sz="1400" dirty="0">
              <a:latin typeface="Times New Roman"/>
              <a:cs typeface="Times New Roman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7536180" y="3683508"/>
            <a:ext cx="843280" cy="300355"/>
            <a:chOff x="7536180" y="3683508"/>
            <a:chExt cx="843280" cy="300355"/>
          </a:xfrm>
        </p:grpSpPr>
        <p:sp>
          <p:nvSpPr>
            <p:cNvPr id="34" name="object 34"/>
            <p:cNvSpPr/>
            <p:nvPr/>
          </p:nvSpPr>
          <p:spPr>
            <a:xfrm>
              <a:off x="7536180" y="3683508"/>
              <a:ext cx="426720" cy="30022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716012" y="3683508"/>
              <a:ext cx="306324" cy="30022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775448" y="3683508"/>
              <a:ext cx="603503" cy="30022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7011416" y="3384295"/>
            <a:ext cx="1870710" cy="581025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 marR="5080" algn="ctr">
              <a:lnSpc>
                <a:spcPts val="1340"/>
              </a:lnSpc>
              <a:spcBef>
                <a:spcPts val="430"/>
              </a:spcBef>
            </a:pPr>
            <a:r>
              <a:rPr lang="en-US" sz="1400" spc="-5" dirty="0" err="1">
                <a:latin typeface="Times New Roman"/>
                <a:cs typeface="Times New Roman"/>
              </a:rPr>
              <a:t>Muljni</a:t>
            </a:r>
            <a:r>
              <a:rPr lang="en-US" sz="1400" spc="-5" dirty="0">
                <a:latin typeface="Times New Roman"/>
                <a:cs typeface="Times New Roman"/>
              </a:rPr>
              <a:t> </a:t>
            </a:r>
            <a:r>
              <a:rPr lang="en-US" sz="1400" spc="-5" dirty="0" err="1">
                <a:latin typeface="Times New Roman"/>
                <a:cs typeface="Times New Roman"/>
              </a:rPr>
              <a:t>talog</a:t>
            </a:r>
            <a:r>
              <a:rPr lang="en-US" sz="1400" spc="-5" dirty="0">
                <a:latin typeface="Times New Roman"/>
                <a:cs typeface="Times New Roman"/>
              </a:rPr>
              <a:t> </a:t>
            </a:r>
            <a:r>
              <a:rPr lang="en-US" sz="1400" spc="-5" dirty="0" err="1">
                <a:latin typeface="Times New Roman"/>
                <a:cs typeface="Times New Roman"/>
              </a:rPr>
              <a:t>otpadnih</a:t>
            </a:r>
            <a:r>
              <a:rPr lang="en-US" sz="1400" spc="-5" dirty="0">
                <a:latin typeface="Times New Roman"/>
                <a:cs typeface="Times New Roman"/>
              </a:rPr>
              <a:t> </a:t>
            </a:r>
            <a:r>
              <a:rPr lang="en-US" sz="1400" spc="-5" dirty="0" err="1">
                <a:latin typeface="Times New Roman"/>
                <a:cs typeface="Times New Roman"/>
              </a:rPr>
              <a:t>voda</a:t>
            </a:r>
            <a:r>
              <a:rPr lang="en-US" sz="1400" spc="-5" dirty="0">
                <a:latin typeface="Times New Roman"/>
                <a:cs typeface="Times New Roman"/>
              </a:rPr>
              <a:t>. </a:t>
            </a:r>
            <a:r>
              <a:rPr lang="en-US" sz="1400" spc="-5" dirty="0" err="1">
                <a:latin typeface="Times New Roman"/>
                <a:cs typeface="Times New Roman"/>
              </a:rPr>
              <a:t>Vlažnost</a:t>
            </a:r>
            <a:endParaRPr lang="en-US" sz="1400" dirty="0">
              <a:latin typeface="Times New Roman"/>
              <a:cs typeface="Times New Roman"/>
            </a:endParaRPr>
          </a:p>
          <a:p>
            <a:pPr marL="5715" algn="ctr">
              <a:lnSpc>
                <a:spcPts val="1360"/>
              </a:lnSpc>
            </a:pPr>
            <a:r>
              <a:rPr sz="1400" b="1" spc="5" dirty="0">
                <a:solidFill>
                  <a:srgbClr val="33FFFF"/>
                </a:solidFill>
                <a:latin typeface="Times New Roman"/>
                <a:cs typeface="Times New Roman"/>
              </a:rPr>
              <a:t>40-50%</a:t>
            </a:r>
            <a:endParaRPr sz="1400" dirty="0">
              <a:latin typeface="Times New Roman"/>
              <a:cs typeface="Times New Roman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100012" y="1179448"/>
            <a:ext cx="8944293" cy="2198752"/>
            <a:chOff x="100012" y="1179448"/>
            <a:chExt cx="8944293" cy="2198752"/>
          </a:xfrm>
        </p:grpSpPr>
        <p:sp>
          <p:nvSpPr>
            <p:cNvPr id="40" name="object 40"/>
            <p:cNvSpPr/>
            <p:nvPr/>
          </p:nvSpPr>
          <p:spPr>
            <a:xfrm>
              <a:off x="114300" y="1193800"/>
              <a:ext cx="2152650" cy="2159000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00012" y="1179448"/>
              <a:ext cx="2181225" cy="2187575"/>
            </a:xfrm>
            <a:custGeom>
              <a:avLst/>
              <a:gdLst/>
              <a:ahLst/>
              <a:cxnLst/>
              <a:rect l="l" t="t" r="r" b="b"/>
              <a:pathLst>
                <a:path w="2181225" h="2187575">
                  <a:moveTo>
                    <a:pt x="0" y="2187575"/>
                  </a:moveTo>
                  <a:lnTo>
                    <a:pt x="2181225" y="2187575"/>
                  </a:lnTo>
                  <a:lnTo>
                    <a:pt x="2181225" y="0"/>
                  </a:lnTo>
                  <a:lnTo>
                    <a:pt x="0" y="0"/>
                  </a:lnTo>
                  <a:lnTo>
                    <a:pt x="0" y="2187575"/>
                  </a:lnTo>
                  <a:close/>
                </a:path>
              </a:pathLst>
            </a:custGeom>
            <a:ln w="285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362200" y="1219200"/>
              <a:ext cx="2144776" cy="2159000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2366898" y="1179448"/>
              <a:ext cx="2173605" cy="2187575"/>
            </a:xfrm>
            <a:custGeom>
              <a:avLst/>
              <a:gdLst/>
              <a:ahLst/>
              <a:cxnLst/>
              <a:rect l="l" t="t" r="r" b="b"/>
              <a:pathLst>
                <a:path w="2173604" h="2187575">
                  <a:moveTo>
                    <a:pt x="0" y="2187575"/>
                  </a:moveTo>
                  <a:lnTo>
                    <a:pt x="2173351" y="2187575"/>
                  </a:lnTo>
                  <a:lnTo>
                    <a:pt x="2173351" y="0"/>
                  </a:lnTo>
                  <a:lnTo>
                    <a:pt x="0" y="0"/>
                  </a:lnTo>
                  <a:lnTo>
                    <a:pt x="0" y="2187575"/>
                  </a:lnTo>
                  <a:close/>
                </a:path>
              </a:pathLst>
            </a:custGeom>
            <a:ln w="285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4640326" y="1193800"/>
              <a:ext cx="2130425" cy="215900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625975" y="1179448"/>
              <a:ext cx="2159000" cy="2187575"/>
            </a:xfrm>
            <a:custGeom>
              <a:avLst/>
              <a:gdLst/>
              <a:ahLst/>
              <a:cxnLst/>
              <a:rect l="l" t="t" r="r" b="b"/>
              <a:pathLst>
                <a:path w="2159000" h="2187575">
                  <a:moveTo>
                    <a:pt x="0" y="2187575"/>
                  </a:moveTo>
                  <a:lnTo>
                    <a:pt x="2159000" y="2187575"/>
                  </a:lnTo>
                  <a:lnTo>
                    <a:pt x="2159000" y="0"/>
                  </a:lnTo>
                  <a:lnTo>
                    <a:pt x="0" y="0"/>
                  </a:lnTo>
                  <a:lnTo>
                    <a:pt x="0" y="2187575"/>
                  </a:lnTo>
                  <a:close/>
                </a:path>
              </a:pathLst>
            </a:custGeom>
            <a:ln w="285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885051" y="1193800"/>
              <a:ext cx="2144649" cy="215900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6870700" y="1179448"/>
              <a:ext cx="2173605" cy="2187575"/>
            </a:xfrm>
            <a:custGeom>
              <a:avLst/>
              <a:gdLst/>
              <a:ahLst/>
              <a:cxnLst/>
              <a:rect l="l" t="t" r="r" b="b"/>
              <a:pathLst>
                <a:path w="2173604" h="2187575">
                  <a:moveTo>
                    <a:pt x="0" y="2187575"/>
                  </a:moveTo>
                  <a:lnTo>
                    <a:pt x="2173351" y="2187575"/>
                  </a:lnTo>
                  <a:lnTo>
                    <a:pt x="2173351" y="0"/>
                  </a:lnTo>
                  <a:lnTo>
                    <a:pt x="0" y="0"/>
                  </a:lnTo>
                  <a:lnTo>
                    <a:pt x="0" y="2187575"/>
                  </a:lnTo>
                  <a:close/>
                </a:path>
              </a:pathLst>
            </a:custGeom>
            <a:ln w="28575">
              <a:solidFill>
                <a:srgbClr val="00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 txBox="1"/>
          <p:nvPr/>
        </p:nvSpPr>
        <p:spPr>
          <a:xfrm>
            <a:off x="228600" y="1143000"/>
            <a:ext cx="8763001" cy="44268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spcBef>
                <a:spcPts val="100"/>
              </a:spcBef>
            </a:pPr>
            <a:r>
              <a:rPr lang="sr-Latn-RS" sz="1600" spc="-25" dirty="0">
                <a:solidFill>
                  <a:srgbClr val="161616"/>
                </a:solidFill>
                <a:latin typeface="Arial" pitchFamily="34" charset="0"/>
                <a:cs typeface="Arial" pitchFamily="34" charset="0"/>
              </a:rPr>
              <a:t>Nakon duboke prerade, muljni talog je duboko stabilizovani, dezinfikovani supstrat bez neprijatnog mirisa i može se koristiti u obliku tečnih đubriva, supstrata tresetnog tipa ili suvih organskih smeša</a:t>
            </a:r>
            <a:r>
              <a:rPr lang="sr-Latn-RS" sz="1600" spc="5" dirty="0">
                <a:solidFill>
                  <a:srgbClr val="161616"/>
                </a:solidFill>
                <a:latin typeface="Arial" pitchFamily="34" charset="0"/>
                <a:cs typeface="Arial" pitchFamily="34" charset="0"/>
              </a:rPr>
              <a:t>:</a:t>
            </a:r>
            <a:endParaRPr lang="sr-Latn-RS" sz="1600" dirty="0">
              <a:latin typeface="Arial" pitchFamily="34" charset="0"/>
              <a:cs typeface="Arial" pitchFamily="34" charset="0"/>
            </a:endParaRPr>
          </a:p>
          <a:p>
            <a:pPr marL="373380" indent="-361315" algn="just">
              <a:lnSpc>
                <a:spcPct val="100000"/>
              </a:lnSpc>
              <a:spcBef>
                <a:spcPts val="1200"/>
              </a:spcBef>
              <a:buClr>
                <a:srgbClr val="35ADFF"/>
              </a:buClr>
              <a:buFont typeface="Wingdings"/>
              <a:buChar char=""/>
              <a:tabLst>
                <a:tab pos="374015" algn="l"/>
              </a:tabLst>
            </a:pPr>
            <a:r>
              <a:rPr lang="sr-Latn-RS" sz="1600" dirty="0">
                <a:latin typeface="Arial" pitchFamily="34" charset="0"/>
                <a:cs typeface="Arial" pitchFamily="34" charset="0"/>
              </a:rPr>
              <a:t>u obliku tečnih đubriva sa sadržajem vlage od 97-98%, prerađeni muljni talog se primenjuje površinski pomoću  mašina za unošenje tečnog đubriva</a:t>
            </a:r>
            <a:r>
              <a:rPr lang="sr-Latn-RS" sz="1600" spc="-5" dirty="0">
                <a:solidFill>
                  <a:srgbClr val="161616"/>
                </a:solidFill>
                <a:latin typeface="Arial" pitchFamily="34" charset="0"/>
                <a:cs typeface="Arial" pitchFamily="34" charset="0"/>
              </a:rPr>
              <a:t>;</a:t>
            </a:r>
            <a:endParaRPr lang="sr-Latn-RS" sz="1600" dirty="0">
              <a:latin typeface="Arial" pitchFamily="34" charset="0"/>
              <a:cs typeface="Arial" pitchFamily="34" charset="0"/>
            </a:endParaRPr>
          </a:p>
          <a:p>
            <a:pPr marL="373380" marR="5080" indent="-361315" algn="just">
              <a:lnSpc>
                <a:spcPct val="100000"/>
              </a:lnSpc>
              <a:spcBef>
                <a:spcPts val="600"/>
              </a:spcBef>
              <a:buClr>
                <a:srgbClr val="35ADFF"/>
              </a:buClr>
              <a:buFont typeface="Wingdings"/>
              <a:buChar char=""/>
              <a:tabLst>
                <a:tab pos="374015" algn="l"/>
              </a:tabLst>
            </a:pPr>
            <a:r>
              <a:rPr lang="sr-Latn-RS" sz="1600" dirty="0">
                <a:latin typeface="Arial" pitchFamily="34" charset="0"/>
                <a:cs typeface="Arial" pitchFamily="34" charset="0"/>
              </a:rPr>
              <a:t>supstrat tresetnog tipa sa sadržajem vlage od 55-65%, prerađeni muljni talog, za dobijanje ove vrste proizvoda, mora  da prođe fazu dehidratacije uz primenu  komercijalno dostupne opreme - filter prese ili centrifuge. Prerađeni mulj ima  </a:t>
            </a:r>
            <a:r>
              <a:rPr lang="sr-Latn-RS" sz="1600" spc="-10" dirty="0">
                <a:latin typeface="Arial" pitchFamily="34" charset="0"/>
                <a:cs typeface="Arial" pitchFamily="34" charset="0"/>
              </a:rPr>
              <a:t>visoki stepen izdvajanja vode</a:t>
            </a:r>
            <a:r>
              <a:rPr lang="sr-Latn-RS" sz="1600" dirty="0">
                <a:latin typeface="Arial" pitchFamily="34" charset="0"/>
                <a:cs typeface="Arial" pitchFamily="34" charset="0"/>
              </a:rPr>
              <a:t>, s toga može da se izbegne primena koagulanata i da se značajno (do 90%) smanji količina flokulanta, koji se koriste  kod tradicionalne mašinske dehidratacije</a:t>
            </a:r>
            <a:r>
              <a:rPr lang="sr-Latn-RS" sz="1600" spc="-5" dirty="0">
                <a:solidFill>
                  <a:srgbClr val="161616"/>
                </a:solidFill>
                <a:latin typeface="Arial" pitchFamily="34" charset="0"/>
                <a:cs typeface="Arial" pitchFamily="34" charset="0"/>
              </a:rPr>
              <a:t>;</a:t>
            </a:r>
            <a:endParaRPr lang="sr-Latn-RS" sz="1600" dirty="0">
              <a:latin typeface="Arial" pitchFamily="34" charset="0"/>
              <a:cs typeface="Arial" pitchFamily="34" charset="0"/>
            </a:endParaRPr>
          </a:p>
          <a:p>
            <a:pPr marL="373380" marR="5715" indent="-361315" algn="just">
              <a:lnSpc>
                <a:spcPct val="100000"/>
              </a:lnSpc>
              <a:spcBef>
                <a:spcPts val="600"/>
              </a:spcBef>
              <a:buClr>
                <a:srgbClr val="35ADFF"/>
              </a:buClr>
              <a:buFont typeface="Wingdings"/>
              <a:buChar char=""/>
              <a:tabLst>
                <a:tab pos="374015" algn="l"/>
              </a:tabLst>
            </a:pPr>
            <a:r>
              <a:rPr lang="sr-Latn-RS" sz="1600" dirty="0">
                <a:latin typeface="Arial" pitchFamily="34" charset="0"/>
                <a:cs typeface="Arial" pitchFamily="34" charset="0"/>
              </a:rPr>
              <a:t>suve mešavine - nakon mehaničkog udaljavanja vode, mulj se podvrgava sušenju ili granulaciji, gde se sadržaj vlage smanji na 35-40% - ovaj proizvod se može koristiti za pravljenje organomineralnih komleksa, koji se mogu primenjivati  neposredno za poboljšanje određenih svojstava zemljišta</a:t>
            </a:r>
            <a:r>
              <a:rPr lang="sr-Latn-RS" sz="1600" spc="-15" dirty="0">
                <a:solidFill>
                  <a:srgbClr val="161616"/>
                </a:solidFill>
                <a:latin typeface="Arial" pitchFamily="34" charset="0"/>
                <a:cs typeface="Arial" pitchFamily="34" charset="0"/>
              </a:rPr>
              <a:t>.</a:t>
            </a:r>
            <a:endParaRPr lang="sr-Latn-RS" sz="1600" dirty="0">
              <a:latin typeface="Arial" pitchFamily="34" charset="0"/>
              <a:cs typeface="Arial" pitchFamily="34" charset="0"/>
            </a:endParaRPr>
          </a:p>
          <a:p>
            <a:pPr marL="67945" marR="59690" algn="just">
              <a:lnSpc>
                <a:spcPct val="100000"/>
              </a:lnSpc>
              <a:spcBef>
                <a:spcPts val="1270"/>
              </a:spcBef>
            </a:pPr>
            <a:r>
              <a:rPr lang="sr-Latn-RS" sz="1600" dirty="0">
                <a:latin typeface="Arial" pitchFamily="34" charset="0"/>
                <a:cs typeface="Arial" pitchFamily="34" charset="0"/>
              </a:rPr>
              <a:t>Za dobiljanje organomineralnih komleksa, talogu se mogu dodavati mineralne komponente - glaukonit (prirodni kalijumov pesak) i drugi mikroelementi, zavisno od potreba zemljišta, za gajenje određenih vrsta useva ili rekultivacije.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457200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DOBIJANJE ORGANSKOG PROIZVODA “PLODOROD”</a:t>
            </a:r>
            <a:endParaRPr lang="en-US" sz="2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2400" y="152400"/>
            <a:ext cx="8839200" cy="1737014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12700" marR="5080" algn="just">
              <a:lnSpc>
                <a:spcPct val="86700"/>
              </a:lnSpc>
              <a:spcBef>
                <a:spcPts val="495"/>
              </a:spcBef>
            </a:pPr>
            <a:r>
              <a:rPr lang="sr-Latn-RS" sz="25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Radi</a:t>
            </a:r>
            <a:r>
              <a:rPr lang="vi-VN" sz="25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 kontrol</a:t>
            </a:r>
            <a:r>
              <a:rPr lang="sr-Latn-RS" sz="25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e</a:t>
            </a:r>
            <a:r>
              <a:rPr lang="vi-VN" sz="2500" b="1" spc="-5" dirty="0">
                <a:solidFill>
                  <a:srgbClr val="FF0000"/>
                </a:solidFill>
                <a:latin typeface="Times New Roman"/>
                <a:cs typeface="Times New Roman"/>
              </a:rPr>
              <a:t> dobijenog proizvoda </a:t>
            </a:r>
            <a:r>
              <a:rPr lang="vi-VN" sz="2500" b="1" spc="-5" dirty="0">
                <a:latin typeface="Times New Roman"/>
                <a:cs typeface="Times New Roman"/>
              </a:rPr>
              <a:t>i određivanj</a:t>
            </a:r>
            <a:r>
              <a:rPr lang="sr-Latn-RS" sz="2500" b="1" spc="-5" dirty="0">
                <a:latin typeface="Times New Roman"/>
                <a:cs typeface="Times New Roman"/>
              </a:rPr>
              <a:t>a</a:t>
            </a:r>
            <a:r>
              <a:rPr lang="vi-VN" sz="2500" b="1" spc="-5" dirty="0">
                <a:latin typeface="Times New Roman"/>
                <a:cs typeface="Times New Roman"/>
              </a:rPr>
              <a:t> njegovog hemijskog sastava vrši se hemijska analiza prerađenog muljnog taloga </a:t>
            </a:r>
            <a:r>
              <a:rPr lang="sr-Latn-RS" sz="2500" b="1" spc="-5" dirty="0">
                <a:latin typeface="Times New Roman"/>
                <a:cs typeface="Times New Roman"/>
              </a:rPr>
              <a:t>uz</a:t>
            </a:r>
            <a:r>
              <a:rPr lang="vi-VN" sz="2500" b="1" spc="-5" dirty="0">
                <a:latin typeface="Times New Roman"/>
                <a:cs typeface="Times New Roman"/>
              </a:rPr>
              <a:t> </a:t>
            </a:r>
            <a:r>
              <a:rPr lang="sr-Latn-RS" sz="2500" b="1" spc="-5" dirty="0">
                <a:latin typeface="Times New Roman"/>
                <a:cs typeface="Times New Roman"/>
              </a:rPr>
              <a:t>od</a:t>
            </a:r>
            <a:r>
              <a:rPr lang="vi-VN" sz="2500" b="1" spc="-5" dirty="0">
                <a:latin typeface="Times New Roman"/>
                <a:cs typeface="Times New Roman"/>
              </a:rPr>
              <a:t>r</a:t>
            </a:r>
            <a:r>
              <a:rPr lang="sr-Latn-RS" sz="2500" b="1" spc="-5" dirty="0">
                <a:latin typeface="Times New Roman"/>
                <a:cs typeface="Times New Roman"/>
              </a:rPr>
              <a:t>e</a:t>
            </a:r>
            <a:r>
              <a:rPr lang="vi-VN" sz="2500" b="1" spc="-5" dirty="0">
                <a:latin typeface="Times New Roman"/>
                <a:cs typeface="Times New Roman"/>
              </a:rPr>
              <a:t>đivanj</a:t>
            </a:r>
            <a:r>
              <a:rPr lang="sr-Latn-RS" sz="2500" b="1" spc="-5" dirty="0">
                <a:latin typeface="Times New Roman"/>
                <a:cs typeface="Times New Roman"/>
              </a:rPr>
              <a:t>e</a:t>
            </a:r>
            <a:r>
              <a:rPr lang="vi-VN" sz="2500" b="1" spc="-5" dirty="0">
                <a:latin typeface="Times New Roman"/>
                <a:cs typeface="Times New Roman"/>
              </a:rPr>
              <a:t> sadržaja teških metala, kao i mikrobiološka i parazitološka ispitivanja. Sve analize vrše akreditovan</a:t>
            </a:r>
            <a:r>
              <a:rPr lang="sr-Latn-RS" sz="2500" b="1" spc="-5" dirty="0">
                <a:latin typeface="Times New Roman"/>
                <a:cs typeface="Times New Roman"/>
              </a:rPr>
              <a:t>i centri  </a:t>
            </a:r>
            <a:r>
              <a:rPr lang="vi-VN" sz="2500" b="1" spc="-5" dirty="0">
                <a:latin typeface="Times New Roman"/>
                <a:cs typeface="Times New Roman"/>
              </a:rPr>
              <a:t>Gosstandart-a R</a:t>
            </a:r>
            <a:r>
              <a:rPr lang="sr-Latn-RS" sz="2500" b="1" spc="-5" dirty="0">
                <a:latin typeface="Times New Roman"/>
                <a:cs typeface="Times New Roman"/>
              </a:rPr>
              <a:t>F</a:t>
            </a:r>
            <a:r>
              <a:rPr sz="2500" b="1" spc="-15" dirty="0">
                <a:latin typeface="Times New Roman"/>
                <a:cs typeface="Times New Roman"/>
              </a:rPr>
              <a:t>.</a:t>
            </a:r>
            <a:r>
              <a:rPr lang="sr-Latn-RS" sz="2500" b="1" spc="-15" dirty="0">
                <a:latin typeface="Times New Roman"/>
                <a:cs typeface="Times New Roman"/>
              </a:rPr>
              <a:t> </a:t>
            </a:r>
            <a:endParaRPr sz="2500" dirty="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3975" y="2124137"/>
            <a:ext cx="9036050" cy="4627880"/>
            <a:chOff x="53975" y="2124137"/>
            <a:chExt cx="9036050" cy="4627880"/>
          </a:xfrm>
        </p:grpSpPr>
        <p:sp>
          <p:nvSpPr>
            <p:cNvPr id="4" name="object 4"/>
            <p:cNvSpPr/>
            <p:nvPr/>
          </p:nvSpPr>
          <p:spPr>
            <a:xfrm>
              <a:off x="63500" y="2173112"/>
              <a:ext cx="2909951" cy="4569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8737" y="2128899"/>
              <a:ext cx="2919730" cy="4618355"/>
            </a:xfrm>
            <a:custGeom>
              <a:avLst/>
              <a:gdLst/>
              <a:ahLst/>
              <a:cxnLst/>
              <a:rect l="l" t="t" r="r" b="b"/>
              <a:pathLst>
                <a:path w="2919730" h="4618355">
                  <a:moveTo>
                    <a:pt x="0" y="4617974"/>
                  </a:moveTo>
                  <a:lnTo>
                    <a:pt x="2919476" y="4617974"/>
                  </a:lnTo>
                  <a:lnTo>
                    <a:pt x="2919476" y="0"/>
                  </a:lnTo>
                  <a:lnTo>
                    <a:pt x="0" y="0"/>
                  </a:lnTo>
                  <a:lnTo>
                    <a:pt x="0" y="4617974"/>
                  </a:lnTo>
                  <a:close/>
                </a:path>
              </a:pathLst>
            </a:custGeom>
            <a:ln w="9525">
              <a:solidFill>
                <a:srgbClr val="AE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036951" y="2268732"/>
              <a:ext cx="2897335" cy="44733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032125" y="2128899"/>
              <a:ext cx="2919730" cy="4618355"/>
            </a:xfrm>
            <a:custGeom>
              <a:avLst/>
              <a:gdLst/>
              <a:ahLst/>
              <a:cxnLst/>
              <a:rect l="l" t="t" r="r" b="b"/>
              <a:pathLst>
                <a:path w="2919729" h="4618355">
                  <a:moveTo>
                    <a:pt x="0" y="4617974"/>
                  </a:moveTo>
                  <a:lnTo>
                    <a:pt x="2919349" y="4617974"/>
                  </a:lnTo>
                  <a:lnTo>
                    <a:pt x="2919349" y="0"/>
                  </a:lnTo>
                  <a:lnTo>
                    <a:pt x="0" y="0"/>
                  </a:lnTo>
                  <a:lnTo>
                    <a:pt x="0" y="4617974"/>
                  </a:lnTo>
                  <a:close/>
                </a:path>
              </a:pathLst>
            </a:custGeom>
            <a:ln w="9525">
              <a:solidFill>
                <a:srgbClr val="AE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010275" y="2198056"/>
              <a:ext cx="3070225" cy="45440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005448" y="2128899"/>
              <a:ext cx="3079750" cy="4618355"/>
            </a:xfrm>
            <a:custGeom>
              <a:avLst/>
              <a:gdLst/>
              <a:ahLst/>
              <a:cxnLst/>
              <a:rect l="l" t="t" r="r" b="b"/>
              <a:pathLst>
                <a:path w="3079750" h="4618355">
                  <a:moveTo>
                    <a:pt x="0" y="4617974"/>
                  </a:moveTo>
                  <a:lnTo>
                    <a:pt x="3079750" y="4617974"/>
                  </a:lnTo>
                  <a:lnTo>
                    <a:pt x="3079750" y="0"/>
                  </a:lnTo>
                  <a:lnTo>
                    <a:pt x="0" y="0"/>
                  </a:lnTo>
                  <a:lnTo>
                    <a:pt x="0" y="4617974"/>
                  </a:lnTo>
                  <a:close/>
                </a:path>
              </a:pathLst>
            </a:custGeom>
            <a:ln w="9525">
              <a:solidFill>
                <a:srgbClr val="AE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95287" y="3449637"/>
            <a:ext cx="2476500" cy="3349625"/>
            <a:chOff x="395287" y="3449637"/>
            <a:chExt cx="2476500" cy="3349625"/>
          </a:xfrm>
        </p:grpSpPr>
        <p:sp>
          <p:nvSpPr>
            <p:cNvPr id="3" name="object 3"/>
            <p:cNvSpPr/>
            <p:nvPr/>
          </p:nvSpPr>
          <p:spPr>
            <a:xfrm>
              <a:off x="416420" y="3468686"/>
              <a:ext cx="2428052" cy="33115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04812" y="3459162"/>
              <a:ext cx="2457450" cy="3330575"/>
            </a:xfrm>
            <a:custGeom>
              <a:avLst/>
              <a:gdLst/>
              <a:ahLst/>
              <a:cxnLst/>
              <a:rect l="l" t="t" r="r" b="b"/>
              <a:pathLst>
                <a:path w="2457450" h="3330575">
                  <a:moveTo>
                    <a:pt x="0" y="3330575"/>
                  </a:moveTo>
                  <a:lnTo>
                    <a:pt x="2457450" y="3330575"/>
                  </a:lnTo>
                  <a:lnTo>
                    <a:pt x="2457450" y="0"/>
                  </a:lnTo>
                  <a:lnTo>
                    <a:pt x="0" y="0"/>
                  </a:lnTo>
                  <a:lnTo>
                    <a:pt x="0" y="3330575"/>
                  </a:lnTo>
                  <a:close/>
                </a:path>
              </a:pathLst>
            </a:custGeom>
            <a:ln w="19050">
              <a:solidFill>
                <a:srgbClr val="35AD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3248025" y="3449637"/>
            <a:ext cx="2565400" cy="3349625"/>
            <a:chOff x="3248025" y="3449637"/>
            <a:chExt cx="2565400" cy="3349625"/>
          </a:xfrm>
        </p:grpSpPr>
        <p:sp>
          <p:nvSpPr>
            <p:cNvPr id="6" name="object 6"/>
            <p:cNvSpPr/>
            <p:nvPr/>
          </p:nvSpPr>
          <p:spPr>
            <a:xfrm>
              <a:off x="3269106" y="3468686"/>
              <a:ext cx="2496146" cy="33115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57550" y="3459162"/>
              <a:ext cx="2546350" cy="3330575"/>
            </a:xfrm>
            <a:custGeom>
              <a:avLst/>
              <a:gdLst/>
              <a:ahLst/>
              <a:cxnLst/>
              <a:rect l="l" t="t" r="r" b="b"/>
              <a:pathLst>
                <a:path w="2546350" h="3330575">
                  <a:moveTo>
                    <a:pt x="0" y="3330575"/>
                  </a:moveTo>
                  <a:lnTo>
                    <a:pt x="2546350" y="3330575"/>
                  </a:lnTo>
                  <a:lnTo>
                    <a:pt x="2546350" y="0"/>
                  </a:lnTo>
                  <a:lnTo>
                    <a:pt x="0" y="0"/>
                  </a:lnTo>
                  <a:lnTo>
                    <a:pt x="0" y="3330575"/>
                  </a:lnTo>
                  <a:close/>
                </a:path>
              </a:pathLst>
            </a:custGeom>
            <a:ln w="19050">
              <a:solidFill>
                <a:srgbClr val="35AD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6188075" y="3449637"/>
            <a:ext cx="2560955" cy="3349625"/>
            <a:chOff x="6188075" y="3449637"/>
            <a:chExt cx="2560955" cy="3349625"/>
          </a:xfrm>
        </p:grpSpPr>
        <p:sp>
          <p:nvSpPr>
            <p:cNvPr id="9" name="object 9"/>
            <p:cNvSpPr/>
            <p:nvPr/>
          </p:nvSpPr>
          <p:spPr>
            <a:xfrm>
              <a:off x="6209156" y="3468686"/>
              <a:ext cx="2495487" cy="331152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197600" y="3459162"/>
              <a:ext cx="2541905" cy="3330575"/>
            </a:xfrm>
            <a:custGeom>
              <a:avLst/>
              <a:gdLst/>
              <a:ahLst/>
              <a:cxnLst/>
              <a:rect l="l" t="t" r="r" b="b"/>
              <a:pathLst>
                <a:path w="2541904" h="3330575">
                  <a:moveTo>
                    <a:pt x="0" y="3330575"/>
                  </a:moveTo>
                  <a:lnTo>
                    <a:pt x="2541651" y="3330575"/>
                  </a:lnTo>
                  <a:lnTo>
                    <a:pt x="2541651" y="0"/>
                  </a:lnTo>
                  <a:lnTo>
                    <a:pt x="0" y="0"/>
                  </a:lnTo>
                  <a:lnTo>
                    <a:pt x="0" y="3330575"/>
                  </a:lnTo>
                  <a:close/>
                </a:path>
              </a:pathLst>
            </a:custGeom>
            <a:ln w="19050">
              <a:solidFill>
                <a:srgbClr val="35AD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395287" y="58801"/>
            <a:ext cx="2476500" cy="3349625"/>
            <a:chOff x="395287" y="58801"/>
            <a:chExt cx="2476500" cy="3349625"/>
          </a:xfrm>
        </p:grpSpPr>
        <p:sp>
          <p:nvSpPr>
            <p:cNvPr id="12" name="object 12"/>
            <p:cNvSpPr/>
            <p:nvPr/>
          </p:nvSpPr>
          <p:spPr>
            <a:xfrm>
              <a:off x="416420" y="77724"/>
              <a:ext cx="2394791" cy="331152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04812" y="68326"/>
              <a:ext cx="2457450" cy="3330575"/>
            </a:xfrm>
            <a:custGeom>
              <a:avLst/>
              <a:gdLst/>
              <a:ahLst/>
              <a:cxnLst/>
              <a:rect l="l" t="t" r="r" b="b"/>
              <a:pathLst>
                <a:path w="2457450" h="3330575">
                  <a:moveTo>
                    <a:pt x="0" y="3330575"/>
                  </a:moveTo>
                  <a:lnTo>
                    <a:pt x="2457450" y="3330575"/>
                  </a:lnTo>
                  <a:lnTo>
                    <a:pt x="2457450" y="0"/>
                  </a:lnTo>
                  <a:lnTo>
                    <a:pt x="0" y="0"/>
                  </a:lnTo>
                  <a:lnTo>
                    <a:pt x="0" y="3330575"/>
                  </a:lnTo>
                  <a:close/>
                </a:path>
              </a:pathLst>
            </a:custGeom>
            <a:ln w="19050">
              <a:solidFill>
                <a:srgbClr val="35AD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3248025" y="58801"/>
            <a:ext cx="2565400" cy="3349625"/>
            <a:chOff x="3248025" y="58801"/>
            <a:chExt cx="2565400" cy="3349625"/>
          </a:xfrm>
        </p:grpSpPr>
        <p:sp>
          <p:nvSpPr>
            <p:cNvPr id="15" name="object 15"/>
            <p:cNvSpPr/>
            <p:nvPr/>
          </p:nvSpPr>
          <p:spPr>
            <a:xfrm>
              <a:off x="3294068" y="77724"/>
              <a:ext cx="2500306" cy="3311525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257550" y="68326"/>
              <a:ext cx="2546350" cy="3330575"/>
            </a:xfrm>
            <a:custGeom>
              <a:avLst/>
              <a:gdLst/>
              <a:ahLst/>
              <a:cxnLst/>
              <a:rect l="l" t="t" r="r" b="b"/>
              <a:pathLst>
                <a:path w="2546350" h="3330575">
                  <a:moveTo>
                    <a:pt x="0" y="3330575"/>
                  </a:moveTo>
                  <a:lnTo>
                    <a:pt x="2546350" y="3330575"/>
                  </a:lnTo>
                  <a:lnTo>
                    <a:pt x="2546350" y="0"/>
                  </a:lnTo>
                  <a:lnTo>
                    <a:pt x="0" y="0"/>
                  </a:lnTo>
                  <a:lnTo>
                    <a:pt x="0" y="3330575"/>
                  </a:lnTo>
                  <a:close/>
                </a:path>
              </a:pathLst>
            </a:custGeom>
            <a:ln w="19050">
              <a:solidFill>
                <a:srgbClr val="35AD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6189726" y="58801"/>
            <a:ext cx="2559050" cy="3349625"/>
            <a:chOff x="6189726" y="58801"/>
            <a:chExt cx="2559050" cy="3349625"/>
          </a:xfrm>
        </p:grpSpPr>
        <p:sp>
          <p:nvSpPr>
            <p:cNvPr id="18" name="object 18"/>
            <p:cNvSpPr/>
            <p:nvPr/>
          </p:nvSpPr>
          <p:spPr>
            <a:xfrm>
              <a:off x="6210808" y="77724"/>
              <a:ext cx="2493978" cy="3311525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199251" y="68326"/>
              <a:ext cx="2540000" cy="3330575"/>
            </a:xfrm>
            <a:custGeom>
              <a:avLst/>
              <a:gdLst/>
              <a:ahLst/>
              <a:cxnLst/>
              <a:rect l="l" t="t" r="r" b="b"/>
              <a:pathLst>
                <a:path w="2540000" h="3330575">
                  <a:moveTo>
                    <a:pt x="0" y="3330575"/>
                  </a:moveTo>
                  <a:lnTo>
                    <a:pt x="2540000" y="3330575"/>
                  </a:lnTo>
                  <a:lnTo>
                    <a:pt x="2540000" y="0"/>
                  </a:lnTo>
                  <a:lnTo>
                    <a:pt x="0" y="0"/>
                  </a:lnTo>
                  <a:lnTo>
                    <a:pt x="0" y="3330575"/>
                  </a:lnTo>
                  <a:close/>
                </a:path>
              </a:pathLst>
            </a:custGeom>
            <a:ln w="19050">
              <a:solidFill>
                <a:srgbClr val="35AD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/>
          <p:nvPr/>
        </p:nvSpPr>
        <p:spPr>
          <a:xfrm>
            <a:off x="482600" y="2028825"/>
            <a:ext cx="838200" cy="287655"/>
          </a:xfrm>
          <a:custGeom>
            <a:avLst/>
            <a:gdLst/>
            <a:ahLst/>
            <a:cxnLst/>
            <a:rect l="l" t="t" r="r" b="b"/>
            <a:pathLst>
              <a:path w="838200" h="287655">
                <a:moveTo>
                  <a:pt x="0" y="47878"/>
                </a:moveTo>
                <a:lnTo>
                  <a:pt x="3762" y="29253"/>
                </a:lnTo>
                <a:lnTo>
                  <a:pt x="14025" y="14033"/>
                </a:lnTo>
                <a:lnTo>
                  <a:pt x="29248" y="3766"/>
                </a:lnTo>
                <a:lnTo>
                  <a:pt x="47891" y="0"/>
                </a:lnTo>
                <a:lnTo>
                  <a:pt x="790321" y="0"/>
                </a:lnTo>
                <a:lnTo>
                  <a:pt x="808946" y="3766"/>
                </a:lnTo>
                <a:lnTo>
                  <a:pt x="824166" y="14033"/>
                </a:lnTo>
                <a:lnTo>
                  <a:pt x="834433" y="29253"/>
                </a:lnTo>
                <a:lnTo>
                  <a:pt x="838200" y="47878"/>
                </a:lnTo>
                <a:lnTo>
                  <a:pt x="838200" y="239395"/>
                </a:lnTo>
                <a:lnTo>
                  <a:pt x="834433" y="258093"/>
                </a:lnTo>
                <a:lnTo>
                  <a:pt x="824166" y="273351"/>
                </a:lnTo>
                <a:lnTo>
                  <a:pt x="808946" y="283632"/>
                </a:lnTo>
                <a:lnTo>
                  <a:pt x="790321" y="287400"/>
                </a:lnTo>
                <a:lnTo>
                  <a:pt x="47891" y="287400"/>
                </a:lnTo>
                <a:lnTo>
                  <a:pt x="29248" y="283632"/>
                </a:lnTo>
                <a:lnTo>
                  <a:pt x="14025" y="273351"/>
                </a:lnTo>
                <a:lnTo>
                  <a:pt x="3762" y="258093"/>
                </a:lnTo>
                <a:lnTo>
                  <a:pt x="0" y="239395"/>
                </a:lnTo>
                <a:lnTo>
                  <a:pt x="0" y="47878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82600" y="5400675"/>
            <a:ext cx="1022350" cy="109855"/>
          </a:xfrm>
          <a:custGeom>
            <a:avLst/>
            <a:gdLst/>
            <a:ahLst/>
            <a:cxnLst/>
            <a:rect l="l" t="t" r="r" b="b"/>
            <a:pathLst>
              <a:path w="1022350" h="109854">
                <a:moveTo>
                  <a:pt x="0" y="18287"/>
                </a:moveTo>
                <a:lnTo>
                  <a:pt x="1435" y="11144"/>
                </a:lnTo>
                <a:lnTo>
                  <a:pt x="5349" y="5334"/>
                </a:lnTo>
                <a:lnTo>
                  <a:pt x="11154" y="1428"/>
                </a:lnTo>
                <a:lnTo>
                  <a:pt x="18262" y="0"/>
                </a:lnTo>
                <a:lnTo>
                  <a:pt x="1004062" y="0"/>
                </a:lnTo>
                <a:lnTo>
                  <a:pt x="1011205" y="1428"/>
                </a:lnTo>
                <a:lnTo>
                  <a:pt x="1017016" y="5334"/>
                </a:lnTo>
                <a:lnTo>
                  <a:pt x="1020921" y="11144"/>
                </a:lnTo>
                <a:lnTo>
                  <a:pt x="1022350" y="18287"/>
                </a:lnTo>
                <a:lnTo>
                  <a:pt x="1022350" y="91312"/>
                </a:lnTo>
                <a:lnTo>
                  <a:pt x="1020921" y="98403"/>
                </a:lnTo>
                <a:lnTo>
                  <a:pt x="1017016" y="104219"/>
                </a:lnTo>
                <a:lnTo>
                  <a:pt x="1011205" y="108154"/>
                </a:lnTo>
                <a:lnTo>
                  <a:pt x="1004062" y="109600"/>
                </a:lnTo>
                <a:lnTo>
                  <a:pt x="18262" y="109600"/>
                </a:lnTo>
                <a:lnTo>
                  <a:pt x="11154" y="108154"/>
                </a:lnTo>
                <a:lnTo>
                  <a:pt x="5349" y="104219"/>
                </a:lnTo>
                <a:lnTo>
                  <a:pt x="1435" y="98403"/>
                </a:lnTo>
                <a:lnTo>
                  <a:pt x="0" y="91312"/>
                </a:lnTo>
                <a:lnTo>
                  <a:pt x="0" y="18287"/>
                </a:lnTo>
                <a:close/>
              </a:path>
            </a:pathLst>
          </a:custGeom>
          <a:ln w="285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01825" y="-48386"/>
            <a:ext cx="6340348" cy="689932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56515" marR="5080" indent="-44450">
              <a:lnSpc>
                <a:spcPts val="2400"/>
              </a:lnSpc>
              <a:spcBef>
                <a:spcPts val="580"/>
              </a:spcBef>
            </a:pPr>
            <a:r>
              <a:rPr lang="en-US" dirty="0" err="1"/>
              <a:t>Sve</a:t>
            </a:r>
            <a:r>
              <a:rPr lang="en-US" dirty="0"/>
              <a:t> </a:t>
            </a:r>
            <a:r>
              <a:rPr lang="en-US" dirty="0" err="1"/>
              <a:t>vrste</a:t>
            </a:r>
            <a:r>
              <a:rPr lang="en-US" dirty="0"/>
              <a:t> </a:t>
            </a:r>
            <a:r>
              <a:rPr lang="en-US" dirty="0" err="1"/>
              <a:t>proizvoda</a:t>
            </a:r>
            <a:r>
              <a:rPr lang="en-US" dirty="0"/>
              <a:t> </a:t>
            </a:r>
            <a:r>
              <a:rPr lang="en-US" dirty="0" err="1"/>
              <a:t>prolaze</a:t>
            </a:r>
            <a:r>
              <a:rPr lang="en-US" dirty="0"/>
              <a:t> </a:t>
            </a:r>
            <a:r>
              <a:rPr lang="en-US" dirty="0" err="1"/>
              <a:t>kroz</a:t>
            </a:r>
            <a:r>
              <a:rPr lang="en-US" dirty="0"/>
              <a:t> </a:t>
            </a:r>
            <a:r>
              <a:rPr lang="en-US" dirty="0" err="1"/>
              <a:t>postupak</a:t>
            </a:r>
            <a:r>
              <a:rPr lang="en-US" dirty="0"/>
              <a:t> sertifikacije</a:t>
            </a:r>
            <a:r>
              <a:rPr lang="sr-Latn-R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dobijaju</a:t>
            </a:r>
            <a:r>
              <a:rPr lang="en-US" dirty="0"/>
              <a:t> </a:t>
            </a:r>
            <a:r>
              <a:rPr lang="en-US" dirty="0" err="1"/>
              <a:t>dozvolu</a:t>
            </a:r>
            <a:r>
              <a:rPr lang="en-US" dirty="0"/>
              <a:t> </a:t>
            </a:r>
            <a:r>
              <a:rPr lang="en-US" dirty="0" err="1"/>
              <a:t>za</a:t>
            </a:r>
            <a:r>
              <a:rPr lang="en-US" dirty="0"/>
              <a:t> </a:t>
            </a:r>
            <a:r>
              <a:rPr lang="sr-Latn-RS" dirty="0"/>
              <a:t>promet</a:t>
            </a:r>
            <a:endParaRPr spc="-15" dirty="0"/>
          </a:p>
        </p:txBody>
      </p:sp>
      <p:grpSp>
        <p:nvGrpSpPr>
          <p:cNvPr id="3" name="object 3"/>
          <p:cNvGrpSpPr/>
          <p:nvPr/>
        </p:nvGrpSpPr>
        <p:grpSpPr>
          <a:xfrm>
            <a:off x="219075" y="728662"/>
            <a:ext cx="4246880" cy="5959475"/>
            <a:chOff x="219075" y="728662"/>
            <a:chExt cx="4246880" cy="5959475"/>
          </a:xfrm>
        </p:grpSpPr>
        <p:sp>
          <p:nvSpPr>
            <p:cNvPr id="4" name="object 4"/>
            <p:cNvSpPr/>
            <p:nvPr/>
          </p:nvSpPr>
          <p:spPr>
            <a:xfrm>
              <a:off x="228600" y="738187"/>
              <a:ext cx="4227576" cy="59404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23837" y="733425"/>
              <a:ext cx="4237355" cy="5949950"/>
            </a:xfrm>
            <a:custGeom>
              <a:avLst/>
              <a:gdLst/>
              <a:ahLst/>
              <a:cxnLst/>
              <a:rect l="l" t="t" r="r" b="b"/>
              <a:pathLst>
                <a:path w="4237355" h="5949950">
                  <a:moveTo>
                    <a:pt x="0" y="5949950"/>
                  </a:moveTo>
                  <a:lnTo>
                    <a:pt x="4237101" y="5949950"/>
                  </a:lnTo>
                  <a:lnTo>
                    <a:pt x="4237101" y="0"/>
                  </a:lnTo>
                  <a:lnTo>
                    <a:pt x="0" y="0"/>
                  </a:lnTo>
                  <a:lnTo>
                    <a:pt x="0" y="5949950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4675187" y="728662"/>
            <a:ext cx="4250055" cy="5959475"/>
            <a:chOff x="4675187" y="728662"/>
            <a:chExt cx="4250055" cy="5959475"/>
          </a:xfrm>
        </p:grpSpPr>
        <p:sp>
          <p:nvSpPr>
            <p:cNvPr id="7" name="object 7"/>
            <p:cNvSpPr/>
            <p:nvPr/>
          </p:nvSpPr>
          <p:spPr>
            <a:xfrm>
              <a:off x="4684775" y="738187"/>
              <a:ext cx="4230624" cy="593211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679950" y="733425"/>
              <a:ext cx="4240530" cy="5949950"/>
            </a:xfrm>
            <a:custGeom>
              <a:avLst/>
              <a:gdLst/>
              <a:ahLst/>
              <a:cxnLst/>
              <a:rect l="l" t="t" r="r" b="b"/>
              <a:pathLst>
                <a:path w="4240530" h="5949950">
                  <a:moveTo>
                    <a:pt x="0" y="5949950"/>
                  </a:moveTo>
                  <a:lnTo>
                    <a:pt x="4240149" y="5949950"/>
                  </a:lnTo>
                  <a:lnTo>
                    <a:pt x="4240149" y="0"/>
                  </a:lnTo>
                  <a:lnTo>
                    <a:pt x="0" y="0"/>
                  </a:lnTo>
                  <a:lnTo>
                    <a:pt x="0" y="5949950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5112" y="454025"/>
            <a:ext cx="8613711" cy="6187757"/>
            <a:chOff x="265112" y="454025"/>
            <a:chExt cx="8613711" cy="6187757"/>
          </a:xfrm>
        </p:grpSpPr>
        <p:sp>
          <p:nvSpPr>
            <p:cNvPr id="7" name="object 7"/>
            <p:cNvSpPr/>
            <p:nvPr/>
          </p:nvSpPr>
          <p:spPr>
            <a:xfrm>
              <a:off x="269875" y="458787"/>
              <a:ext cx="4135501" cy="59404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65112" y="454025"/>
              <a:ext cx="4145279" cy="5949950"/>
            </a:xfrm>
            <a:custGeom>
              <a:avLst/>
              <a:gdLst/>
              <a:ahLst/>
              <a:cxnLst/>
              <a:rect l="l" t="t" r="r" b="b"/>
              <a:pathLst>
                <a:path w="4145279" h="5949950">
                  <a:moveTo>
                    <a:pt x="0" y="5949950"/>
                  </a:moveTo>
                  <a:lnTo>
                    <a:pt x="4145026" y="5949950"/>
                  </a:lnTo>
                  <a:lnTo>
                    <a:pt x="4145026" y="0"/>
                  </a:lnTo>
                  <a:lnTo>
                    <a:pt x="0" y="0"/>
                  </a:lnTo>
                  <a:lnTo>
                    <a:pt x="0" y="5949950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676775" y="458787"/>
              <a:ext cx="4197350" cy="59404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671948" y="454025"/>
              <a:ext cx="4206875" cy="5949950"/>
            </a:xfrm>
            <a:custGeom>
              <a:avLst/>
              <a:gdLst/>
              <a:ahLst/>
              <a:cxnLst/>
              <a:rect l="l" t="t" r="r" b="b"/>
              <a:pathLst>
                <a:path w="4206875" h="5949950">
                  <a:moveTo>
                    <a:pt x="0" y="5949950"/>
                  </a:moveTo>
                  <a:lnTo>
                    <a:pt x="4206875" y="5949950"/>
                  </a:lnTo>
                  <a:lnTo>
                    <a:pt x="4206875" y="0"/>
                  </a:lnTo>
                  <a:lnTo>
                    <a:pt x="0" y="0"/>
                  </a:lnTo>
                  <a:lnTo>
                    <a:pt x="0" y="5949950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058914" y="6450825"/>
              <a:ext cx="75311" cy="19095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Rectangle 38"/>
          <p:cNvSpPr/>
          <p:nvPr/>
        </p:nvSpPr>
        <p:spPr>
          <a:xfrm>
            <a:off x="2667000" y="0"/>
            <a:ext cx="3962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sr-Latn-RS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ertifikacija proizvoda</a:t>
            </a:r>
            <a:endParaRPr lang="sv-SE" sz="2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00200" y="633478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>
                <a:solidFill>
                  <a:schemeClr val="accent1">
                    <a:lumMod val="75000"/>
                  </a:schemeClr>
                </a:solidFill>
              </a:rPr>
              <a:t>2004-2006.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67400" y="633478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>
                <a:solidFill>
                  <a:schemeClr val="accent1">
                    <a:lumMod val="75000"/>
                  </a:schemeClr>
                </a:solidFill>
              </a:rPr>
              <a:t>2007-2010.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9875" y="454025"/>
            <a:ext cx="8604250" cy="5949950"/>
            <a:chOff x="269875" y="454025"/>
            <a:chExt cx="8604250" cy="5949950"/>
          </a:xfrm>
        </p:grpSpPr>
        <p:sp>
          <p:nvSpPr>
            <p:cNvPr id="3" name="object 3"/>
            <p:cNvSpPr/>
            <p:nvPr/>
          </p:nvSpPr>
          <p:spPr>
            <a:xfrm>
              <a:off x="4716526" y="458787"/>
              <a:ext cx="4152900" cy="59404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711700" y="454025"/>
              <a:ext cx="4162425" cy="5949950"/>
            </a:xfrm>
            <a:custGeom>
              <a:avLst/>
              <a:gdLst/>
              <a:ahLst/>
              <a:cxnLst/>
              <a:rect l="l" t="t" r="r" b="b"/>
              <a:pathLst>
                <a:path w="4162425" h="5949950">
                  <a:moveTo>
                    <a:pt x="0" y="5949950"/>
                  </a:moveTo>
                  <a:lnTo>
                    <a:pt x="4162425" y="5949950"/>
                  </a:lnTo>
                  <a:lnTo>
                    <a:pt x="4162425" y="0"/>
                  </a:lnTo>
                  <a:lnTo>
                    <a:pt x="0" y="0"/>
                  </a:lnTo>
                  <a:lnTo>
                    <a:pt x="0" y="5949950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74637" y="458787"/>
              <a:ext cx="4168775" cy="59404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69875" y="454025"/>
              <a:ext cx="4178300" cy="5949950"/>
            </a:xfrm>
            <a:custGeom>
              <a:avLst/>
              <a:gdLst/>
              <a:ahLst/>
              <a:cxnLst/>
              <a:rect l="l" t="t" r="r" b="b"/>
              <a:pathLst>
                <a:path w="4178300" h="5949950">
                  <a:moveTo>
                    <a:pt x="0" y="5949950"/>
                  </a:moveTo>
                  <a:lnTo>
                    <a:pt x="4178300" y="5949950"/>
                  </a:lnTo>
                  <a:lnTo>
                    <a:pt x="4178300" y="0"/>
                  </a:lnTo>
                  <a:lnTo>
                    <a:pt x="0" y="0"/>
                  </a:lnTo>
                  <a:lnTo>
                    <a:pt x="0" y="5949950"/>
                  </a:lnTo>
                  <a:close/>
                </a:path>
              </a:pathLst>
            </a:custGeom>
            <a:ln w="952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Rectangle 21"/>
          <p:cNvSpPr/>
          <p:nvPr/>
        </p:nvSpPr>
        <p:spPr>
          <a:xfrm>
            <a:off x="2667000" y="0"/>
            <a:ext cx="3962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sr-Latn-RS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ertifikacija proizvoda</a:t>
            </a:r>
            <a:endParaRPr lang="sv-SE" sz="2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28800" y="633478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>
                <a:solidFill>
                  <a:schemeClr val="accent1">
                    <a:lumMod val="75000"/>
                  </a:schemeClr>
                </a:solidFill>
              </a:rPr>
              <a:t>2011.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48400" y="633478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800" b="1" dirty="0">
                <a:solidFill>
                  <a:schemeClr val="accent1">
                    <a:lumMod val="75000"/>
                  </a:schemeClr>
                </a:solidFill>
              </a:rPr>
              <a:t>2015.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8600" y="838200"/>
            <a:ext cx="8653779" cy="5835649"/>
            <a:chOff x="261937" y="720724"/>
            <a:chExt cx="8620442" cy="5953125"/>
          </a:xfrm>
        </p:grpSpPr>
        <p:sp>
          <p:nvSpPr>
            <p:cNvPr id="6" name="object 6"/>
            <p:cNvSpPr/>
            <p:nvPr/>
          </p:nvSpPr>
          <p:spPr>
            <a:xfrm>
              <a:off x="4743450" y="727074"/>
              <a:ext cx="4132199" cy="59404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737100" y="720724"/>
              <a:ext cx="4145279" cy="5953125"/>
            </a:xfrm>
            <a:custGeom>
              <a:avLst/>
              <a:gdLst/>
              <a:ahLst/>
              <a:cxnLst/>
              <a:rect l="l" t="t" r="r" b="b"/>
              <a:pathLst>
                <a:path w="4145279" h="5953125">
                  <a:moveTo>
                    <a:pt x="0" y="5953125"/>
                  </a:moveTo>
                  <a:lnTo>
                    <a:pt x="4145026" y="5953125"/>
                  </a:lnTo>
                  <a:lnTo>
                    <a:pt x="4145026" y="0"/>
                  </a:lnTo>
                  <a:lnTo>
                    <a:pt x="0" y="0"/>
                  </a:lnTo>
                  <a:lnTo>
                    <a:pt x="0" y="5953125"/>
                  </a:lnTo>
                  <a:close/>
                </a:path>
              </a:pathLst>
            </a:custGeom>
            <a:ln w="12700">
              <a:solidFill>
                <a:srgbClr val="00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68287" y="727074"/>
              <a:ext cx="4206875" cy="59404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61937" y="720724"/>
              <a:ext cx="4219575" cy="5953125"/>
            </a:xfrm>
            <a:custGeom>
              <a:avLst/>
              <a:gdLst/>
              <a:ahLst/>
              <a:cxnLst/>
              <a:rect l="l" t="t" r="r" b="b"/>
              <a:pathLst>
                <a:path w="4219575" h="5953125">
                  <a:moveTo>
                    <a:pt x="0" y="5953125"/>
                  </a:moveTo>
                  <a:lnTo>
                    <a:pt x="4219575" y="5953125"/>
                  </a:lnTo>
                  <a:lnTo>
                    <a:pt x="4219575" y="0"/>
                  </a:lnTo>
                  <a:lnTo>
                    <a:pt x="0" y="0"/>
                  </a:lnTo>
                  <a:lnTo>
                    <a:pt x="0" y="5953125"/>
                  </a:lnTo>
                  <a:close/>
                </a:path>
              </a:pathLst>
            </a:custGeom>
            <a:ln w="12700">
              <a:solidFill>
                <a:srgbClr val="0066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Rectangle 10"/>
          <p:cNvSpPr/>
          <p:nvPr/>
        </p:nvSpPr>
        <p:spPr>
          <a:xfrm>
            <a:off x="533400" y="0"/>
            <a:ext cx="7772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Dodeljivanje talog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 </a:t>
            </a:r>
            <a:r>
              <a:rPr lang="sr-Latn-RS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 klase opasnosti neposredno posle prerade </a:t>
            </a:r>
            <a:r>
              <a:rPr lang="sr-Latn-RS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(Pravilnik PND F T 14.1:2:3.13-06)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4"/>
          <p:cNvSpPr txBox="1"/>
          <p:nvPr/>
        </p:nvSpPr>
        <p:spPr>
          <a:xfrm>
            <a:off x="152400" y="533400"/>
            <a:ext cx="8926830" cy="5860579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182563">
              <a:lnSpc>
                <a:spcPct val="100000"/>
              </a:lnSpc>
              <a:spcBef>
                <a:spcPts val="1300"/>
              </a:spcBef>
            </a:pPr>
            <a:r>
              <a:rPr lang="sr-Latn-RS" sz="2000" b="1" i="1" dirty="0">
                <a:solidFill>
                  <a:srgbClr val="00D500"/>
                </a:solidFill>
                <a:latin typeface="Arial"/>
                <a:cs typeface="Arial"/>
              </a:rPr>
              <a:t>Ovo tehničko rešenje </a:t>
            </a:r>
            <a:r>
              <a:rPr lang="sr-Latn-RS" sz="2000" b="1" i="1">
                <a:solidFill>
                  <a:srgbClr val="00D500"/>
                </a:solidFill>
                <a:latin typeface="Arial"/>
                <a:cs typeface="Arial"/>
              </a:rPr>
              <a:t>usmereno je </a:t>
            </a:r>
            <a:r>
              <a:rPr lang="sr-Latn-RS" sz="2000" b="1" i="1" dirty="0">
                <a:solidFill>
                  <a:srgbClr val="00D500"/>
                </a:solidFill>
                <a:latin typeface="Arial"/>
                <a:cs typeface="Arial"/>
              </a:rPr>
              <a:t>na rešavanje sledećih problema</a:t>
            </a:r>
            <a:r>
              <a:rPr lang="sr-Latn-RS" sz="2000" b="1" i="1" spc="-15" dirty="0">
                <a:solidFill>
                  <a:srgbClr val="00D500"/>
                </a:solidFill>
                <a:latin typeface="Arial"/>
                <a:cs typeface="Arial"/>
              </a:rPr>
              <a:t>:</a:t>
            </a:r>
            <a:endParaRPr lang="sr-Latn-RS" sz="2000" dirty="0">
              <a:latin typeface="Arial"/>
              <a:cs typeface="Arial"/>
            </a:endParaRPr>
          </a:p>
          <a:p>
            <a:pPr marL="12700" marR="656590">
              <a:spcBef>
                <a:spcPts val="1200"/>
              </a:spcBef>
            </a:pPr>
            <a:r>
              <a:rPr lang="sr-Latn-RS" sz="2000" b="1" spc="-10" dirty="0">
                <a:solidFill>
                  <a:srgbClr val="FF0000"/>
                </a:solidFill>
                <a:latin typeface="Arial"/>
                <a:cs typeface="Arial"/>
              </a:rPr>
              <a:t>Prerada muljnog taloga kako bi se zadovoljili standardi kvaliteta i higijenske ispravnosti</a:t>
            </a:r>
            <a:r>
              <a:rPr lang="sr-Latn-RS" sz="2000" b="1" dirty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endParaRPr lang="sr-Latn-RS" sz="2000" dirty="0">
              <a:latin typeface="Arial"/>
              <a:cs typeface="Arial"/>
            </a:endParaRPr>
          </a:p>
          <a:p>
            <a:pPr marL="80645"/>
            <a:r>
              <a:rPr lang="sr-Latn-RS" sz="2000" b="1" spc="-15" dirty="0">
                <a:solidFill>
                  <a:srgbClr val="0C0D09"/>
                </a:solidFill>
                <a:latin typeface="Arial"/>
                <a:cs typeface="Arial"/>
              </a:rPr>
              <a:t>GOST R</a:t>
            </a:r>
            <a:r>
              <a:rPr lang="sr-Latn-RS" sz="2000" b="1" dirty="0">
                <a:solidFill>
                  <a:srgbClr val="0C0D09"/>
                </a:solidFill>
                <a:latin typeface="Arial"/>
                <a:cs typeface="Arial"/>
              </a:rPr>
              <a:t> </a:t>
            </a:r>
            <a:r>
              <a:rPr lang="sr-Latn-RS" sz="2000" b="1" spc="-15" dirty="0">
                <a:solidFill>
                  <a:srgbClr val="0C0D09"/>
                </a:solidFill>
                <a:latin typeface="Arial"/>
                <a:cs typeface="Arial"/>
              </a:rPr>
              <a:t>54535-2011 </a:t>
            </a:r>
            <a:r>
              <a:rPr lang="sr-Latn-RS" sz="2000" spc="-10" dirty="0">
                <a:solidFill>
                  <a:srgbClr val="0C0D09"/>
                </a:solidFill>
                <a:latin typeface="Arial" pitchFamily="34" charset="0"/>
                <a:cs typeface="Arial" pitchFamily="34" charset="0"/>
              </a:rPr>
              <a:t>«Očuvanje resursa. Talog otpadnih voda.  Uslovi za odlaganje i upotrebu na deponijama</a:t>
            </a:r>
            <a:r>
              <a:rPr lang="sr-Latn-RS" sz="2000" spc="-15" dirty="0">
                <a:solidFill>
                  <a:srgbClr val="0C0D09"/>
                </a:solidFill>
                <a:latin typeface="Arial" pitchFamily="34" charset="0"/>
                <a:cs typeface="Arial" pitchFamily="34" charset="0"/>
              </a:rPr>
              <a:t>»;</a:t>
            </a:r>
            <a:endParaRPr lang="sr-Latn-RS" sz="2000" dirty="0">
              <a:latin typeface="Arial" pitchFamily="34" charset="0"/>
              <a:cs typeface="Arial" pitchFamily="34" charset="0"/>
            </a:endParaRPr>
          </a:p>
          <a:p>
            <a:pPr marL="12700" marR="77470" algn="just">
              <a:lnSpc>
                <a:spcPct val="100000"/>
              </a:lnSpc>
            </a:pPr>
            <a:r>
              <a:rPr lang="sr-Latn-RS" sz="2000" b="1" spc="-15" dirty="0">
                <a:solidFill>
                  <a:srgbClr val="0C0D09"/>
                </a:solidFill>
                <a:latin typeface="Arial" pitchFamily="34" charset="0"/>
                <a:cs typeface="Arial" pitchFamily="34" charset="0"/>
              </a:rPr>
              <a:t>GOST R </a:t>
            </a:r>
            <a:r>
              <a:rPr lang="sr-Latn-RS" sz="2000" b="1" spc="-10" dirty="0">
                <a:solidFill>
                  <a:srgbClr val="0C0D09"/>
                </a:solidFill>
                <a:latin typeface="Arial" pitchFamily="34" charset="0"/>
                <a:cs typeface="Arial" pitchFamily="34" charset="0"/>
              </a:rPr>
              <a:t>54534-2011 </a:t>
            </a:r>
            <a:r>
              <a:rPr lang="sr-Latn-RS" sz="2000" spc="-10" dirty="0">
                <a:solidFill>
                  <a:srgbClr val="0C0D09"/>
                </a:solidFill>
                <a:latin typeface="Arial" pitchFamily="34" charset="0"/>
                <a:cs typeface="Arial" pitchFamily="34" charset="0"/>
              </a:rPr>
              <a:t>«Očuvanje resursa. Talog otpadnih voda</a:t>
            </a:r>
            <a:r>
              <a:rPr lang="sr-Latn-RS" sz="2000" spc="-20" dirty="0">
                <a:solidFill>
                  <a:srgbClr val="0C0D09"/>
                </a:solidFill>
                <a:latin typeface="Arial" pitchFamily="34" charset="0"/>
                <a:cs typeface="Arial" pitchFamily="34" charset="0"/>
              </a:rPr>
              <a:t>. Uslovi</a:t>
            </a:r>
            <a:r>
              <a:rPr lang="sr-Latn-RS" sz="2000" dirty="0">
                <a:latin typeface="Arial" pitchFamily="34" charset="0"/>
                <a:cs typeface="Arial" pitchFamily="34" charset="0"/>
              </a:rPr>
              <a:t> za upotrebu u rekultivaciji degradiranog zemljišta</a:t>
            </a:r>
            <a:r>
              <a:rPr lang="sr-Latn-RS" sz="2000" spc="-15" dirty="0">
                <a:solidFill>
                  <a:srgbClr val="0C0D09"/>
                </a:solidFill>
                <a:latin typeface="Arial" pitchFamily="34" charset="0"/>
                <a:cs typeface="Arial" pitchFamily="34" charset="0"/>
              </a:rPr>
              <a:t>», za preduzeća koja vrše prečišćavanje otpadnih voda</a:t>
            </a:r>
            <a:r>
              <a:rPr lang="sr-Latn-RS" sz="2000" spc="-10" dirty="0">
                <a:solidFill>
                  <a:srgbClr val="0C0D09"/>
                </a:solidFill>
                <a:latin typeface="Arial" pitchFamily="34" charset="0"/>
                <a:cs typeface="Arial" pitchFamily="34" charset="0"/>
              </a:rPr>
              <a:t>;</a:t>
            </a:r>
            <a:endParaRPr lang="sr-Latn-RS" sz="2000" dirty="0">
              <a:latin typeface="Arial" pitchFamily="34" charset="0"/>
              <a:cs typeface="Arial" pitchFamily="34" charset="0"/>
            </a:endParaRPr>
          </a:p>
          <a:p>
            <a:pPr marL="12700" marR="118745" algn="just">
              <a:lnSpc>
                <a:spcPct val="100000"/>
              </a:lnSpc>
              <a:spcBef>
                <a:spcPts val="5"/>
              </a:spcBef>
            </a:pPr>
            <a:r>
              <a:rPr lang="sr-Latn-RS" sz="2000" b="1" dirty="0">
                <a:solidFill>
                  <a:srgbClr val="0C0D09"/>
                </a:solidFill>
                <a:latin typeface="Arial" pitchFamily="34" charset="0"/>
                <a:cs typeface="Arial" pitchFamily="34" charset="0"/>
              </a:rPr>
              <a:t>SanPin 2.1.7.573-96 </a:t>
            </a:r>
            <a:r>
              <a:rPr lang="sr-Latn-RS" sz="2000" spc="-10" dirty="0">
                <a:solidFill>
                  <a:srgbClr val="0C0D09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sr-Latn-RS" sz="2000" dirty="0">
                <a:latin typeface="Arial" pitchFamily="34" charset="0"/>
                <a:cs typeface="Arial" pitchFamily="34" charset="0"/>
              </a:rPr>
              <a:t>Higijenski zahtevi za upotrebu otpadnih voda i njihovog taloga za navodnjavanje i đubrenje</a:t>
            </a:r>
            <a:r>
              <a:rPr lang="sr-Latn-RS" sz="2000" spc="-5" dirty="0">
                <a:solidFill>
                  <a:srgbClr val="0C0D09"/>
                </a:solidFill>
                <a:latin typeface="Arial" pitchFamily="34" charset="0"/>
                <a:cs typeface="Arial" pitchFamily="34" charset="0"/>
              </a:rPr>
              <a:t>».</a:t>
            </a:r>
            <a:endParaRPr lang="sr-Latn-RS" sz="2000" dirty="0">
              <a:latin typeface="Arial" pitchFamily="34" charset="0"/>
              <a:cs typeface="Arial" pitchFamily="34" charset="0"/>
            </a:endParaRPr>
          </a:p>
          <a:p>
            <a:pPr marL="12700" algn="just">
              <a:lnSpc>
                <a:spcPct val="100000"/>
              </a:lnSpc>
            </a:pPr>
            <a:r>
              <a:rPr lang="sr-Latn-RS" sz="2000" dirty="0">
                <a:latin typeface="Arial" pitchFamily="34" charset="0"/>
                <a:cs typeface="Arial" pitchFamily="34" charset="0"/>
              </a:rPr>
              <a:t>Pod uslovom da je koncentracija teških metala u izvornom muljnom talogu zadovoljava zahteve GOST R </a:t>
            </a:r>
            <a:r>
              <a:rPr lang="sr-Latn-RS" sz="2000" spc="-45" dirty="0">
                <a:solidFill>
                  <a:srgbClr val="0C0D09"/>
                </a:solidFill>
                <a:latin typeface="Arial" pitchFamily="34" charset="0"/>
                <a:cs typeface="Arial" pitchFamily="34" charset="0"/>
              </a:rPr>
              <a:t>ГОСТ </a:t>
            </a:r>
            <a:r>
              <a:rPr lang="sr-Latn-RS" sz="2000" dirty="0">
                <a:solidFill>
                  <a:srgbClr val="0C0D09"/>
                </a:solidFill>
                <a:latin typeface="Arial" pitchFamily="34" charset="0"/>
                <a:cs typeface="Arial" pitchFamily="34" charset="0"/>
              </a:rPr>
              <a:t>Р </a:t>
            </a:r>
            <a:r>
              <a:rPr lang="sr-Latn-RS" sz="2000" spc="-15" dirty="0">
                <a:solidFill>
                  <a:srgbClr val="0C0D09"/>
                </a:solidFill>
                <a:latin typeface="Arial" pitchFamily="34" charset="0"/>
                <a:cs typeface="Arial" pitchFamily="34" charset="0"/>
              </a:rPr>
              <a:t>54534-2011, </a:t>
            </a:r>
            <a:r>
              <a:rPr lang="sr-Latn-RS" sz="2000" spc="-25" dirty="0">
                <a:solidFill>
                  <a:srgbClr val="0C0D09"/>
                </a:solidFill>
                <a:latin typeface="Arial" pitchFamily="34" charset="0"/>
                <a:cs typeface="Arial" pitchFamily="34" charset="0"/>
              </a:rPr>
              <a:t>tabela</a:t>
            </a:r>
            <a:r>
              <a:rPr lang="sr-Latn-RS" sz="2000" spc="-175" dirty="0">
                <a:solidFill>
                  <a:srgbClr val="0C0D0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sr-Latn-RS" sz="2000" spc="-5" dirty="0">
                <a:solidFill>
                  <a:srgbClr val="0C0D09"/>
                </a:solidFill>
                <a:latin typeface="Arial" pitchFamily="34" charset="0"/>
                <a:cs typeface="Arial" pitchFamily="34" charset="0"/>
              </a:rPr>
              <a:t>1.</a:t>
            </a:r>
            <a:endParaRPr lang="sr-Latn-RS" sz="2000" dirty="0">
              <a:latin typeface="Arial" pitchFamily="34" charset="0"/>
              <a:cs typeface="Arial" pitchFamily="34" charset="0"/>
            </a:endParaRPr>
          </a:p>
          <a:p>
            <a:pPr marL="12700" marR="311150"/>
            <a:r>
              <a:rPr lang="sr-Latn-RS" sz="2000" b="1" spc="-15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Prema potrebi, moguća je prerada taloga deponovanog u lagunama za mulj uz postizanje sledećih rezultata</a:t>
            </a:r>
            <a:r>
              <a:rPr lang="sr-Latn-RS" sz="2000" b="1" spc="-3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sr-Latn-RS" sz="2000" dirty="0">
              <a:latin typeface="Arial" pitchFamily="34" charset="0"/>
              <a:cs typeface="Arial" pitchFamily="34" charset="0"/>
            </a:endParaRPr>
          </a:p>
          <a:p>
            <a:pPr marL="215265" indent="-203200">
              <a:lnSpc>
                <a:spcPct val="100000"/>
              </a:lnSpc>
              <a:buSzPct val="95000"/>
              <a:buFont typeface="Wingdings"/>
              <a:buChar char=""/>
              <a:tabLst>
                <a:tab pos="215900" algn="l"/>
              </a:tabLst>
            </a:pPr>
            <a:r>
              <a:rPr lang="sr-Latn-RS" sz="2000" spc="-10" dirty="0">
                <a:solidFill>
                  <a:srgbClr val="0C0D09"/>
                </a:solidFill>
                <a:latin typeface="Arial" pitchFamily="34" charset="0"/>
                <a:cs typeface="Arial" pitchFamily="34" charset="0"/>
              </a:rPr>
              <a:t>smanjenje postojećih površina laguna za mulj i njihovo naknadno zatvaranje</a:t>
            </a:r>
            <a:r>
              <a:rPr lang="sr-Latn-RS" sz="2000" spc="-5" dirty="0">
                <a:solidFill>
                  <a:srgbClr val="0C0D09"/>
                </a:solidFill>
                <a:latin typeface="Arial" pitchFamily="34" charset="0"/>
                <a:cs typeface="Arial" pitchFamily="34" charset="0"/>
              </a:rPr>
              <a:t>.</a:t>
            </a:r>
            <a:endParaRPr lang="sr-Latn-RS" sz="2000" dirty="0">
              <a:latin typeface="Arial" pitchFamily="34" charset="0"/>
              <a:cs typeface="Arial" pitchFamily="34" charset="0"/>
            </a:endParaRPr>
          </a:p>
          <a:p>
            <a:pPr marL="215265" indent="-203200">
              <a:lnSpc>
                <a:spcPct val="100000"/>
              </a:lnSpc>
              <a:buSzPct val="95000"/>
              <a:buFont typeface="Wingdings"/>
              <a:buChar char=""/>
              <a:tabLst>
                <a:tab pos="215900" algn="l"/>
              </a:tabLst>
            </a:pPr>
            <a:r>
              <a:rPr lang="sr-Latn-RS" sz="2000" spc="-5" dirty="0">
                <a:solidFill>
                  <a:srgbClr val="0C0D09"/>
                </a:solidFill>
                <a:latin typeface="Arial" pitchFamily="34" charset="0"/>
                <a:cs typeface="Arial" pitchFamily="34" charset="0"/>
              </a:rPr>
              <a:t>rekultivacija degradiranog zemljišta, otklanjanje higijensko-epidemiološke opasnosti usled skladištenja muljnog taloga i neprijatnih mirisa u krugu i u okolini postrojenja za prečišćavanje</a:t>
            </a:r>
            <a:r>
              <a:rPr lang="sr-Latn-RS" sz="2000" dirty="0">
                <a:solidFill>
                  <a:srgbClr val="0C0D09"/>
                </a:solidFill>
                <a:latin typeface="Arial" pitchFamily="34" charset="0"/>
                <a:cs typeface="Arial" pitchFamily="34" charset="0"/>
              </a:rPr>
              <a:t>.</a:t>
            </a:r>
            <a:endParaRPr lang="sr-Latn-R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0"/>
            <a:ext cx="3998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Z</a:t>
            </a:r>
            <a:r>
              <a:rPr lang="sr-Latn-RS" sz="4000" b="1" dirty="0">
                <a:solidFill>
                  <a:schemeClr val="tx2">
                    <a:lumMod val="75000"/>
                  </a:schemeClr>
                </a:solidFill>
              </a:rPr>
              <a:t>ADACI PROJEKTA</a:t>
            </a:r>
            <a:endParaRPr lang="en-US" sz="4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3051" y="990600"/>
            <a:ext cx="8489950" cy="5614987"/>
            <a:chOff x="273050" y="665162"/>
            <a:chExt cx="8597899" cy="5940425"/>
          </a:xfrm>
        </p:grpSpPr>
        <p:sp>
          <p:nvSpPr>
            <p:cNvPr id="6" name="object 6"/>
            <p:cNvSpPr/>
            <p:nvPr/>
          </p:nvSpPr>
          <p:spPr>
            <a:xfrm>
              <a:off x="273050" y="665162"/>
              <a:ext cx="4171950" cy="59404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718049" y="665162"/>
              <a:ext cx="4152900" cy="59404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Rectangle 7"/>
          <p:cNvSpPr/>
          <p:nvPr/>
        </p:nvSpPr>
        <p:spPr>
          <a:xfrm>
            <a:off x="1066800" y="0"/>
            <a:ext cx="6324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Higijenske karakteristike otpada koji je  prerađen u EKR</a:t>
            </a:r>
            <a:endParaRPr lang="sv-SE" sz="2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89475" y="665162"/>
            <a:ext cx="4205224" cy="58572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9237" y="665162"/>
            <a:ext cx="4191000" cy="59404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1066800" y="0"/>
            <a:ext cx="6324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Higijenske karakteristike otpada koji je  prerađen u EKR</a:t>
            </a:r>
            <a:endParaRPr lang="sv-SE" sz="24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170179" y="726694"/>
            <a:ext cx="880237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vi-VN" sz="2100" spc="-10" dirty="0">
                <a:solidFill>
                  <a:srgbClr val="000000"/>
                </a:solidFill>
                <a:latin typeface="Arial"/>
                <a:cs typeface="Arial"/>
              </a:rPr>
              <a:t>Način korišćenja </a:t>
            </a:r>
            <a:r>
              <a:rPr lang="sr-Latn-RS" sz="2100" spc="-10" dirty="0">
                <a:solidFill>
                  <a:srgbClr val="000000"/>
                </a:solidFill>
                <a:latin typeface="Arial"/>
                <a:cs typeface="Arial"/>
              </a:rPr>
              <a:t>mulja</a:t>
            </a:r>
            <a:r>
              <a:rPr lang="vi-VN" sz="2100" spc="-10" dirty="0">
                <a:solidFill>
                  <a:srgbClr val="000000"/>
                </a:solidFill>
                <a:latin typeface="Arial"/>
                <a:cs typeface="Arial"/>
              </a:rPr>
              <a:t> zavisi od vrste gajene kulture</a:t>
            </a:r>
            <a:r>
              <a:rPr sz="2100" spc="-30" dirty="0">
                <a:solidFill>
                  <a:srgbClr val="000000"/>
                </a:solidFill>
                <a:latin typeface="Arial"/>
                <a:cs typeface="Arial"/>
              </a:rPr>
              <a:t>: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49427" y="2831670"/>
            <a:ext cx="3980179" cy="3908121"/>
          </a:xfrm>
          <a:prstGeom prst="rect">
            <a:avLst/>
          </a:prstGeom>
        </p:spPr>
        <p:txBody>
          <a:bodyPr vert="horz" wrap="square" lIns="0" tIns="70485" rIns="0" bIns="0" rtlCol="0">
            <a:spAutoFit/>
          </a:bodyPr>
          <a:lstStyle/>
          <a:p>
            <a:pPr marL="372110" indent="-360045">
              <a:lnSpc>
                <a:spcPct val="100000"/>
              </a:lnSpc>
              <a:spcBef>
                <a:spcPts val="555"/>
              </a:spcBef>
              <a:buFont typeface="Wingdings"/>
              <a:buChar char=""/>
              <a:tabLst>
                <a:tab pos="372745" algn="l"/>
              </a:tabLst>
            </a:pPr>
            <a:r>
              <a:rPr lang="sr-Latn-RS" sz="2400" b="1" spc="-5" dirty="0">
                <a:latin typeface="Arial"/>
                <a:cs typeface="Arial"/>
              </a:rPr>
              <a:t>Uljarice</a:t>
            </a:r>
            <a:endParaRPr sz="2400" dirty="0">
              <a:latin typeface="Arial"/>
              <a:cs typeface="Arial"/>
            </a:endParaRPr>
          </a:p>
          <a:p>
            <a:pPr marL="372110" indent="-360045">
              <a:spcBef>
                <a:spcPts val="459"/>
              </a:spcBef>
              <a:buFont typeface="Wingdings"/>
              <a:buChar char=""/>
              <a:tabLst>
                <a:tab pos="372745" algn="l"/>
              </a:tabLst>
            </a:pPr>
            <a:r>
              <a:rPr lang="en-US" sz="2400" b="1" spc="-5" dirty="0" err="1">
                <a:latin typeface="Arial"/>
                <a:cs typeface="Arial"/>
              </a:rPr>
              <a:t>Žitarice</a:t>
            </a:r>
            <a:endParaRPr sz="2400" dirty="0">
              <a:latin typeface="Arial"/>
              <a:cs typeface="Arial"/>
            </a:endParaRPr>
          </a:p>
          <a:p>
            <a:pPr marL="372110" indent="-360045">
              <a:lnSpc>
                <a:spcPct val="100000"/>
              </a:lnSpc>
              <a:spcBef>
                <a:spcPts val="455"/>
              </a:spcBef>
              <a:buFont typeface="Wingdings"/>
              <a:buChar char=""/>
              <a:tabLst>
                <a:tab pos="372745" algn="l"/>
              </a:tabLst>
            </a:pPr>
            <a:r>
              <a:rPr lang="en-US" sz="2400" b="1" spc="-25" dirty="0" err="1">
                <a:latin typeface="Arial"/>
                <a:cs typeface="Arial"/>
              </a:rPr>
              <a:t>Dudovke</a:t>
            </a:r>
            <a:r>
              <a:rPr lang="en-US" sz="2400" b="1" spc="-2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(</a:t>
            </a:r>
            <a:r>
              <a:rPr lang="sr-Latn-RS" sz="2400" b="1" dirty="0">
                <a:latin typeface="Arial"/>
                <a:cs typeface="Arial"/>
              </a:rPr>
              <a:t>hmelj</a:t>
            </a:r>
            <a:r>
              <a:rPr sz="2400" b="1" dirty="0">
                <a:latin typeface="Arial"/>
                <a:cs typeface="Arial"/>
              </a:rPr>
              <a:t>)</a:t>
            </a:r>
            <a:endParaRPr sz="2400" dirty="0">
              <a:latin typeface="Arial"/>
              <a:cs typeface="Arial"/>
            </a:endParaRPr>
          </a:p>
          <a:p>
            <a:pPr marL="372110" indent="-360045">
              <a:lnSpc>
                <a:spcPct val="100000"/>
              </a:lnSpc>
              <a:spcBef>
                <a:spcPts val="455"/>
              </a:spcBef>
              <a:buFont typeface="Wingdings"/>
              <a:buChar char=""/>
              <a:tabLst>
                <a:tab pos="372745" algn="l"/>
              </a:tabLst>
            </a:pPr>
            <a:r>
              <a:rPr lang="sr-Latn-RS" sz="2400" b="1" dirty="0">
                <a:latin typeface="Arial"/>
                <a:cs typeface="Arial"/>
              </a:rPr>
              <a:t>Mahunarke</a:t>
            </a:r>
            <a:endParaRPr sz="2400" dirty="0">
              <a:latin typeface="Arial"/>
              <a:cs typeface="Arial"/>
            </a:endParaRPr>
          </a:p>
          <a:p>
            <a:pPr marL="372110" indent="-360045">
              <a:lnSpc>
                <a:spcPct val="100000"/>
              </a:lnSpc>
              <a:spcBef>
                <a:spcPts val="455"/>
              </a:spcBef>
              <a:buFont typeface="Wingdings"/>
              <a:buChar char=""/>
              <a:tabLst>
                <a:tab pos="372745" algn="l"/>
              </a:tabLst>
            </a:pPr>
            <a:r>
              <a:rPr lang="sr-Latn-RS" sz="2400" b="1" spc="-5" dirty="0">
                <a:latin typeface="Arial"/>
                <a:cs typeface="Arial"/>
              </a:rPr>
              <a:t>Baštenske</a:t>
            </a:r>
          </a:p>
          <a:p>
            <a:pPr marL="372110" indent="-360045">
              <a:spcBef>
                <a:spcPts val="455"/>
              </a:spcBef>
              <a:buFont typeface="Wingdings"/>
              <a:buChar char=""/>
              <a:tabLst>
                <a:tab pos="372745" algn="l"/>
              </a:tabLst>
            </a:pPr>
            <a:r>
              <a:rPr lang="vi-VN" sz="2400" b="1" spc="-5" dirty="0">
                <a:cs typeface="Arial"/>
              </a:rPr>
              <a:t>Grožđe</a:t>
            </a:r>
            <a:endParaRPr lang="vi-VN" sz="2400" dirty="0">
              <a:cs typeface="Arial"/>
            </a:endParaRPr>
          </a:p>
          <a:p>
            <a:pPr marL="372110" indent="-360045">
              <a:lnSpc>
                <a:spcPct val="100000"/>
              </a:lnSpc>
              <a:spcBef>
                <a:spcPts val="459"/>
              </a:spcBef>
              <a:buFont typeface="Wingdings"/>
              <a:buChar char=""/>
              <a:tabLst>
                <a:tab pos="372745" algn="l"/>
              </a:tabLst>
            </a:pPr>
            <a:r>
              <a:rPr lang="sr-Latn-RS" sz="2400" b="1" spc="-20" dirty="0">
                <a:latin typeface="Arial"/>
                <a:cs typeface="Arial"/>
              </a:rPr>
              <a:t>Heljda</a:t>
            </a:r>
            <a:endParaRPr sz="2400" dirty="0">
              <a:latin typeface="Arial"/>
              <a:cs typeface="Arial"/>
            </a:endParaRPr>
          </a:p>
          <a:p>
            <a:pPr marL="372110" indent="-360045">
              <a:lnSpc>
                <a:spcPct val="100000"/>
              </a:lnSpc>
              <a:spcBef>
                <a:spcPts val="455"/>
              </a:spcBef>
              <a:buFont typeface="Wingdings"/>
              <a:buChar char=""/>
              <a:tabLst>
                <a:tab pos="372745" algn="l"/>
              </a:tabLst>
            </a:pPr>
            <a:r>
              <a:rPr lang="sr-Latn-RS" sz="2400" b="1" spc="-10" dirty="0">
                <a:latin typeface="Arial"/>
                <a:cs typeface="Arial"/>
              </a:rPr>
              <a:t>Pamuk</a:t>
            </a:r>
            <a:endParaRPr sz="2400" dirty="0">
              <a:latin typeface="Arial"/>
              <a:cs typeface="Arial"/>
            </a:endParaRPr>
          </a:p>
          <a:p>
            <a:pPr marL="372110" indent="-360045">
              <a:lnSpc>
                <a:spcPct val="100000"/>
              </a:lnSpc>
              <a:spcBef>
                <a:spcPts val="455"/>
              </a:spcBef>
              <a:buFont typeface="Wingdings"/>
              <a:buChar char=""/>
              <a:tabLst>
                <a:tab pos="372745" algn="l"/>
              </a:tabLst>
            </a:pPr>
            <a:r>
              <a:rPr lang="sr-Latn-RS" sz="2400" b="1" dirty="0">
                <a:latin typeface="Arial"/>
                <a:cs typeface="Arial"/>
              </a:rPr>
              <a:t>Lan</a:t>
            </a:r>
            <a:r>
              <a:rPr sz="2400" b="1" spc="-5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(</a:t>
            </a:r>
            <a:r>
              <a:rPr lang="sr-Latn-RS" sz="2400" b="1" spc="-10" dirty="0">
                <a:latin typeface="Arial"/>
                <a:cs typeface="Arial"/>
              </a:rPr>
              <a:t>predive biljke</a:t>
            </a:r>
            <a:r>
              <a:rPr sz="2400" b="1" spc="-10" dirty="0">
                <a:latin typeface="Arial"/>
                <a:cs typeface="Arial"/>
              </a:rPr>
              <a:t>)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265676" y="2513074"/>
            <a:ext cx="4878324" cy="43449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TextBox 35"/>
          <p:cNvSpPr txBox="1"/>
          <p:nvPr/>
        </p:nvSpPr>
        <p:spPr>
          <a:xfrm>
            <a:off x="2057400" y="1295400"/>
            <a:ext cx="46482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Unos - 1 put u 4-5 godina</a:t>
            </a:r>
          </a:p>
          <a:p>
            <a:endParaRPr lang="sr-Latn-RS" sz="20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sr-Latn-RS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Količina -  20-60tona po 1ha</a:t>
            </a:r>
          </a:p>
          <a:p>
            <a:endParaRPr lang="sr-Latn-RS" sz="20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sr-Latn-RS" sz="2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Vrste biljaka:</a:t>
            </a:r>
          </a:p>
          <a:p>
            <a:endParaRPr lang="en-US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0" y="152400"/>
            <a:ext cx="6324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28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Korišćenje taloga</a:t>
            </a:r>
            <a:endParaRPr lang="sv-SE" sz="28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" y="0"/>
            <a:ext cx="9113520" cy="6857999"/>
            <a:chOff x="15240" y="0"/>
            <a:chExt cx="9113520" cy="6857999"/>
          </a:xfrm>
        </p:grpSpPr>
        <p:sp>
          <p:nvSpPr>
            <p:cNvPr id="3" name="object 3"/>
            <p:cNvSpPr/>
            <p:nvPr/>
          </p:nvSpPr>
          <p:spPr>
            <a:xfrm>
              <a:off x="15240" y="0"/>
              <a:ext cx="9113520" cy="68579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844545" y="1357883"/>
              <a:ext cx="1143000" cy="11315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5112" y="38"/>
              <a:ext cx="1981200" cy="102726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29349" y="5020945"/>
              <a:ext cx="47625" cy="41910"/>
            </a:xfrm>
            <a:custGeom>
              <a:avLst/>
              <a:gdLst/>
              <a:ahLst/>
              <a:cxnLst/>
              <a:rect l="l" t="t" r="r" b="b"/>
              <a:pathLst>
                <a:path w="47625" h="41910">
                  <a:moveTo>
                    <a:pt x="47091" y="0"/>
                  </a:moveTo>
                  <a:lnTo>
                    <a:pt x="42621" y="1523"/>
                  </a:lnTo>
                  <a:lnTo>
                    <a:pt x="35534" y="3301"/>
                  </a:lnTo>
                  <a:lnTo>
                    <a:pt x="25844" y="5333"/>
                  </a:lnTo>
                  <a:lnTo>
                    <a:pt x="16154" y="7365"/>
                  </a:lnTo>
                  <a:lnTo>
                    <a:pt x="9817" y="9397"/>
                  </a:lnTo>
                  <a:lnTo>
                    <a:pt x="6832" y="11429"/>
                  </a:lnTo>
                  <a:lnTo>
                    <a:pt x="2273" y="14604"/>
                  </a:lnTo>
                  <a:lnTo>
                    <a:pt x="0" y="18795"/>
                  </a:lnTo>
                  <a:lnTo>
                    <a:pt x="0" y="23748"/>
                  </a:lnTo>
                  <a:lnTo>
                    <a:pt x="0" y="28574"/>
                  </a:lnTo>
                  <a:lnTo>
                    <a:pt x="1816" y="32892"/>
                  </a:lnTo>
                  <a:lnTo>
                    <a:pt x="5460" y="36448"/>
                  </a:lnTo>
                  <a:lnTo>
                    <a:pt x="9105" y="40004"/>
                  </a:lnTo>
                  <a:lnTo>
                    <a:pt x="13741" y="41782"/>
                  </a:lnTo>
                  <a:lnTo>
                    <a:pt x="19380" y="41782"/>
                  </a:lnTo>
                  <a:lnTo>
                    <a:pt x="25679" y="41782"/>
                  </a:lnTo>
                  <a:lnTo>
                    <a:pt x="45732" y="24002"/>
                  </a:lnTo>
                  <a:lnTo>
                    <a:pt x="46634" y="20954"/>
                  </a:lnTo>
                  <a:lnTo>
                    <a:pt x="47091" y="15366"/>
                  </a:lnTo>
                  <a:lnTo>
                    <a:pt x="47091" y="6984"/>
                  </a:lnTo>
                  <a:lnTo>
                    <a:pt x="47091" y="0"/>
                  </a:lnTo>
                  <a:close/>
                </a:path>
              </a:pathLst>
            </a:custGeom>
            <a:ln w="9144">
              <a:solidFill>
                <a:srgbClr val="0C0D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228600" y="4724400"/>
            <a:ext cx="8610600" cy="1744067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indent="619125" algn="just">
              <a:lnSpc>
                <a:spcPct val="90000"/>
              </a:lnSpc>
              <a:spcBef>
                <a:spcPts val="340"/>
              </a:spcBef>
            </a:pPr>
            <a:r>
              <a:rPr lang="sr-Latn-RS" sz="2000" b="1" spc="-2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Prema tome</a:t>
            </a:r>
            <a:r>
              <a:rPr lang="vi-VN" sz="2000" b="1" spc="-20" dirty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ponuđena komleksna tehnološka rešenja omogućavaju</a:t>
            </a:r>
            <a:r>
              <a:rPr lang="vi-VN" sz="2000" b="1" spc="-2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spc="-2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potpuno iskorišćavanje muljnog taloga </a:t>
            </a:r>
            <a:r>
              <a:rPr lang="vi-VN" sz="2000" b="1" spc="-20" dirty="0">
                <a:latin typeface="Arial" pitchFamily="34" charset="0"/>
                <a:cs typeface="Arial" pitchFamily="34" charset="0"/>
              </a:rPr>
              <a:t>uz njegovu dalju upotrebu kao obnovljivog biološkog resursa, koji se, kasnije </a:t>
            </a:r>
            <a:r>
              <a:rPr lang="sr-Latn-RS" sz="2000" b="1" spc="-20" dirty="0">
                <a:latin typeface="Arial" pitchFamily="34" charset="0"/>
                <a:cs typeface="Arial" pitchFamily="34" charset="0"/>
              </a:rPr>
              <a:t>savršeno </a:t>
            </a:r>
            <a:r>
              <a:rPr lang="vi-VN" sz="2000" b="1" spc="-20" dirty="0">
                <a:latin typeface="Arial" pitchFamily="34" charset="0"/>
                <a:cs typeface="Arial" pitchFamily="34" charset="0"/>
              </a:rPr>
              <a:t>uklapa u prirodn</a:t>
            </a:r>
            <a:r>
              <a:rPr lang="sr-Latn-RS" sz="2000" b="1" spc="-20" dirty="0">
                <a:latin typeface="Arial" pitchFamily="34" charset="0"/>
                <a:cs typeface="Arial" pitchFamily="34" charset="0"/>
              </a:rPr>
              <a:t>e</a:t>
            </a:r>
            <a:r>
              <a:rPr lang="vi-VN" sz="2000" b="1" spc="-20" dirty="0">
                <a:latin typeface="Arial" pitchFamily="34" charset="0"/>
                <a:cs typeface="Arial" pitchFamily="34" charset="0"/>
              </a:rPr>
              <a:t> ciklus</a:t>
            </a:r>
            <a:r>
              <a:rPr lang="sr-Latn-RS" sz="2000" b="1" spc="-20" dirty="0">
                <a:latin typeface="Arial" pitchFamily="34" charset="0"/>
                <a:cs typeface="Arial" pitchFamily="34" charset="0"/>
              </a:rPr>
              <a:t>e</a:t>
            </a:r>
            <a:r>
              <a:rPr lang="vi-VN" sz="2000" b="1" spc="-20" dirty="0">
                <a:latin typeface="Arial" pitchFamily="34" charset="0"/>
                <a:cs typeface="Arial" pitchFamily="34" charset="0"/>
              </a:rPr>
              <a:t>. </a:t>
            </a:r>
            <a:endParaRPr lang="sr-Latn-RS" sz="2000" b="1" spc="-20" dirty="0">
              <a:latin typeface="Arial" pitchFamily="34" charset="0"/>
              <a:cs typeface="Arial" pitchFamily="34" charset="0"/>
            </a:endParaRPr>
          </a:p>
          <a:p>
            <a:pPr marL="12700" marR="5080" indent="619125" algn="just">
              <a:lnSpc>
                <a:spcPct val="90000"/>
              </a:lnSpc>
              <a:spcBef>
                <a:spcPts val="340"/>
              </a:spcBef>
            </a:pPr>
            <a:r>
              <a:rPr lang="vi-VN" sz="2000" b="1" spc="-20" dirty="0">
                <a:latin typeface="Arial" pitchFamily="34" charset="0"/>
                <a:cs typeface="Arial" pitchFamily="34" charset="0"/>
              </a:rPr>
              <a:t>Primena predložene tehnologije </a:t>
            </a:r>
            <a:r>
              <a:rPr lang="sr-Latn-RS" sz="2000" b="1" spc="-20" dirty="0">
                <a:latin typeface="Arial" pitchFamily="34" charset="0"/>
                <a:cs typeface="Arial" pitchFamily="34" charset="0"/>
              </a:rPr>
              <a:t>će </a:t>
            </a:r>
            <a:r>
              <a:rPr lang="vi-VN" sz="2000" b="1" spc="-20" dirty="0">
                <a:latin typeface="Arial" pitchFamily="34" charset="0"/>
                <a:cs typeface="Arial" pitchFamily="34" charset="0"/>
              </a:rPr>
              <a:t>omogući</a:t>
            </a:r>
            <a:r>
              <a:rPr lang="sr-Latn-RS" sz="2000" b="1" spc="-20" dirty="0">
                <a:latin typeface="Arial" pitchFamily="34" charset="0"/>
                <a:cs typeface="Arial" pitchFamily="34" charset="0"/>
              </a:rPr>
              <a:t>ti</a:t>
            </a:r>
            <a:r>
              <a:rPr lang="vi-VN" sz="2000" b="1" spc="-20" dirty="0">
                <a:latin typeface="Arial" pitchFamily="34" charset="0"/>
                <a:cs typeface="Arial" pitchFamily="34" charset="0"/>
              </a:rPr>
              <a:t> korišćenje kako novonastalog tako i prethodno nagomilanog otpada.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09748" y="5125084"/>
            <a:ext cx="4526407" cy="4723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2304923" y="5660135"/>
            <a:ext cx="4532630" cy="45720"/>
            <a:chOff x="2304923" y="5660135"/>
            <a:chExt cx="4532630" cy="45720"/>
          </a:xfrm>
        </p:grpSpPr>
        <p:sp>
          <p:nvSpPr>
            <p:cNvPr id="4" name="object 4"/>
            <p:cNvSpPr/>
            <p:nvPr/>
          </p:nvSpPr>
          <p:spPr>
            <a:xfrm>
              <a:off x="2309495" y="5664707"/>
              <a:ext cx="4523740" cy="36830"/>
            </a:xfrm>
            <a:custGeom>
              <a:avLst/>
              <a:gdLst/>
              <a:ahLst/>
              <a:cxnLst/>
              <a:rect l="l" t="t" r="r" b="b"/>
              <a:pathLst>
                <a:path w="4523740" h="36829">
                  <a:moveTo>
                    <a:pt x="4523232" y="0"/>
                  </a:moveTo>
                  <a:lnTo>
                    <a:pt x="0" y="0"/>
                  </a:lnTo>
                  <a:lnTo>
                    <a:pt x="0" y="36575"/>
                  </a:lnTo>
                  <a:lnTo>
                    <a:pt x="4523232" y="36575"/>
                  </a:lnTo>
                  <a:lnTo>
                    <a:pt x="4523232" y="0"/>
                  </a:lnTo>
                  <a:close/>
                </a:path>
              </a:pathLst>
            </a:custGeom>
            <a:solidFill>
              <a:srgbClr val="00C7C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09495" y="5664707"/>
              <a:ext cx="4523740" cy="36830"/>
            </a:xfrm>
            <a:custGeom>
              <a:avLst/>
              <a:gdLst/>
              <a:ahLst/>
              <a:cxnLst/>
              <a:rect l="l" t="t" r="r" b="b"/>
              <a:pathLst>
                <a:path w="4523740" h="36829">
                  <a:moveTo>
                    <a:pt x="0" y="36575"/>
                  </a:moveTo>
                  <a:lnTo>
                    <a:pt x="4523232" y="36575"/>
                  </a:lnTo>
                  <a:lnTo>
                    <a:pt x="4523232" y="0"/>
                  </a:lnTo>
                  <a:lnTo>
                    <a:pt x="0" y="0"/>
                  </a:lnTo>
                  <a:lnTo>
                    <a:pt x="0" y="36575"/>
                  </a:lnTo>
                  <a:close/>
                </a:path>
              </a:pathLst>
            </a:custGeom>
            <a:ln w="9144">
              <a:solidFill>
                <a:srgbClr val="0C0D0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9144" y="0"/>
            <a:ext cx="9121140" cy="3750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457957" y="25400"/>
            <a:ext cx="42322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sr-Latn-RS" b="1" spc="-20" dirty="0">
                <a:latin typeface="Times New Roman"/>
                <a:cs typeface="Times New Roman"/>
              </a:rPr>
              <a:t>       </a:t>
            </a:r>
            <a:r>
              <a:rPr lang="en-US" b="1" spc="-20" dirty="0">
                <a:latin typeface="Times New Roman"/>
                <a:cs typeface="Times New Roman"/>
              </a:rPr>
              <a:t>HVALA VAM NA PAŽNJI</a:t>
            </a:r>
            <a:r>
              <a:rPr lang="en-US" sz="1800" b="1" dirty="0">
                <a:latin typeface="Times New Roman"/>
                <a:cs typeface="Times New Roman"/>
              </a:rPr>
              <a:t>!</a:t>
            </a:r>
            <a:endParaRPr lang="en-US" sz="1800" dirty="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144" y="4768596"/>
            <a:ext cx="9121140" cy="1280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914400" y="457200"/>
            <a:ext cx="7448650" cy="204479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spcBef>
                <a:spcPts val="105"/>
              </a:spcBef>
            </a:pPr>
            <a:r>
              <a:rPr lang="pl-PL" sz="4400" spc="-5" dirty="0" err="1">
                <a:solidFill>
                  <a:srgbClr val="0C0D09"/>
                </a:solidFill>
              </a:rPr>
              <a:t>Kompanija</a:t>
            </a:r>
            <a:r>
              <a:rPr lang="pl-PL" sz="4400" spc="-5" dirty="0">
                <a:solidFill>
                  <a:srgbClr val="0C0D09"/>
                </a:solidFill>
              </a:rPr>
              <a:t> za </a:t>
            </a:r>
            <a:r>
              <a:rPr lang="pl-PL" sz="4400" spc="-5" dirty="0" err="1">
                <a:solidFill>
                  <a:srgbClr val="0C0D09"/>
                </a:solidFill>
              </a:rPr>
              <a:t>zaštitu</a:t>
            </a:r>
            <a:r>
              <a:rPr lang="pl-PL" sz="4400" spc="-5" dirty="0">
                <a:solidFill>
                  <a:srgbClr val="0C0D09"/>
                </a:solidFill>
              </a:rPr>
              <a:t> </a:t>
            </a:r>
            <a:r>
              <a:rPr lang="pl-PL" sz="4400" spc="-5" dirty="0" err="1">
                <a:solidFill>
                  <a:srgbClr val="0C0D09"/>
                </a:solidFill>
              </a:rPr>
              <a:t>prirode</a:t>
            </a:r>
            <a:r>
              <a:rPr lang="pl-PL" sz="4400" spc="-5" dirty="0">
                <a:solidFill>
                  <a:srgbClr val="0C0D09"/>
                </a:solidFill>
              </a:rPr>
              <a:t> “EKOTOR”</a:t>
            </a:r>
            <a:br>
              <a:rPr lang="pl-PL" sz="4400" spc="-5" dirty="0">
                <a:solidFill>
                  <a:srgbClr val="0C0D09"/>
                </a:solidFill>
              </a:rPr>
            </a:br>
            <a:endParaRPr sz="4400" dirty="0"/>
          </a:p>
        </p:txBody>
      </p:sp>
      <p:sp>
        <p:nvSpPr>
          <p:cNvPr id="38" name="object 38"/>
          <p:cNvSpPr txBox="1"/>
          <p:nvPr/>
        </p:nvSpPr>
        <p:spPr>
          <a:xfrm>
            <a:off x="1371600" y="1905000"/>
            <a:ext cx="5949043" cy="2474395"/>
          </a:xfrm>
          <a:prstGeom prst="rect">
            <a:avLst/>
          </a:prstGeom>
        </p:spPr>
        <p:txBody>
          <a:bodyPr vert="horz" wrap="square" lIns="0" tIns="146685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155"/>
              </a:spcBef>
            </a:pPr>
            <a:r>
              <a:rPr lang="sr-Latn-RS" sz="4400" spc="-5">
                <a:solidFill>
                  <a:srgbClr val="0C0D09"/>
                </a:solidFill>
                <a:latin typeface="Times New Roman"/>
                <a:cs typeface="Times New Roman"/>
              </a:rPr>
              <a:t>telefon</a:t>
            </a:r>
            <a:r>
              <a:rPr sz="4400" spc="-5">
                <a:solidFill>
                  <a:srgbClr val="0C0D09"/>
                </a:solidFill>
                <a:latin typeface="Times New Roman"/>
                <a:cs typeface="Times New Roman"/>
              </a:rPr>
              <a:t> </a:t>
            </a:r>
            <a:r>
              <a:rPr lang="sr-Latn-RS" sz="4400" spc="-5">
                <a:solidFill>
                  <a:srgbClr val="0C0D09"/>
                </a:solidFill>
                <a:latin typeface="Times New Roman"/>
                <a:cs typeface="Times New Roman"/>
              </a:rPr>
              <a:t>0114055171</a:t>
            </a:r>
          </a:p>
          <a:p>
            <a:pPr marL="2540" algn="ctr">
              <a:lnSpc>
                <a:spcPct val="100000"/>
              </a:lnSpc>
              <a:spcBef>
                <a:spcPts val="1155"/>
              </a:spcBef>
            </a:pPr>
            <a:r>
              <a:rPr lang="sr-Latn-RS" sz="4400" spc="-5">
                <a:solidFill>
                  <a:srgbClr val="0C0D09"/>
                </a:solidFill>
                <a:latin typeface="Times New Roman"/>
                <a:cs typeface="Times New Roman"/>
              </a:rPr>
              <a:t>Mobilni 063338251</a:t>
            </a:r>
            <a:endParaRPr sz="44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055"/>
              </a:spcBef>
            </a:pPr>
            <a:r>
              <a:rPr sz="4400" spc="-70">
                <a:solidFill>
                  <a:srgbClr val="0C0D09"/>
                </a:solidFill>
                <a:latin typeface="Times New Roman"/>
                <a:cs typeface="Times New Roman"/>
              </a:rPr>
              <a:t> </a:t>
            </a:r>
            <a:r>
              <a:rPr lang="sr-Latn-RS" sz="4400" spc="-70">
                <a:solidFill>
                  <a:srgbClr val="C00000"/>
                </a:solidFill>
                <a:latin typeface="Times New Roman"/>
                <a:cs typeface="Times New Roman"/>
              </a:rPr>
              <a:t>ekologija@rejtinggrupa.rs</a:t>
            </a:r>
            <a:endParaRPr sz="4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54012" y="433451"/>
            <a:ext cx="8435975" cy="6304280"/>
            <a:chOff x="354012" y="433451"/>
            <a:chExt cx="8435975" cy="6304280"/>
          </a:xfrm>
        </p:grpSpPr>
        <p:sp>
          <p:nvSpPr>
            <p:cNvPr id="3" name="object 3"/>
            <p:cNvSpPr/>
            <p:nvPr/>
          </p:nvSpPr>
          <p:spPr>
            <a:xfrm>
              <a:off x="394195" y="471551"/>
              <a:ext cx="8357743" cy="62276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373062" y="452501"/>
              <a:ext cx="8397875" cy="6266180"/>
            </a:xfrm>
            <a:custGeom>
              <a:avLst/>
              <a:gdLst/>
              <a:ahLst/>
              <a:cxnLst/>
              <a:rect l="l" t="t" r="r" b="b"/>
              <a:pathLst>
                <a:path w="8397875" h="6266180">
                  <a:moveTo>
                    <a:pt x="0" y="6265799"/>
                  </a:moveTo>
                  <a:lnTo>
                    <a:pt x="8397875" y="6265799"/>
                  </a:lnTo>
                  <a:lnTo>
                    <a:pt x="8397875" y="0"/>
                  </a:lnTo>
                  <a:lnTo>
                    <a:pt x="0" y="0"/>
                  </a:lnTo>
                  <a:lnTo>
                    <a:pt x="0" y="6265799"/>
                  </a:lnTo>
                  <a:close/>
                </a:path>
              </a:pathLst>
            </a:custGeom>
            <a:ln w="38100">
              <a:solidFill>
                <a:srgbClr val="33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9144" y="0"/>
            <a:ext cx="9121140" cy="3750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676400" y="0"/>
            <a:ext cx="7675244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r-Latn-RS" b="1" spc="-10" dirty="0">
                <a:latin typeface="Times New Roman"/>
                <a:cs typeface="Times New Roman"/>
              </a:rPr>
              <a:t>PROCESNA</a:t>
            </a:r>
            <a:r>
              <a:rPr lang="nn-NO" sz="1800" b="1" spc="-10" dirty="0">
                <a:latin typeface="Times New Roman"/>
                <a:cs typeface="Times New Roman"/>
              </a:rPr>
              <a:t>  ŠEMA  </a:t>
            </a:r>
            <a:r>
              <a:rPr lang="sr-Latn-RS" sz="1800" b="1" spc="-10" dirty="0">
                <a:latin typeface="Times New Roman"/>
                <a:cs typeface="Times New Roman"/>
              </a:rPr>
              <a:t>DOBIJANJA </a:t>
            </a:r>
            <a:r>
              <a:rPr lang="sr-Latn-RS" b="1" spc="-10" dirty="0">
                <a:latin typeface="Times New Roman"/>
                <a:cs typeface="Times New Roman"/>
              </a:rPr>
              <a:t> </a:t>
            </a:r>
            <a:r>
              <a:rPr lang="nn-NO" sz="1800" b="1" spc="-10" dirty="0">
                <a:latin typeface="Times New Roman"/>
                <a:cs typeface="Times New Roman"/>
              </a:rPr>
              <a:t>MULJNOG TALOGA</a:t>
            </a:r>
            <a:endParaRPr lang="nn-NO" sz="1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ject 23"/>
          <p:cNvSpPr txBox="1"/>
          <p:nvPr/>
        </p:nvSpPr>
        <p:spPr>
          <a:xfrm>
            <a:off x="0" y="1143000"/>
            <a:ext cx="8839200" cy="52506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0965">
              <a:lnSpc>
                <a:spcPts val="2810"/>
              </a:lnSpc>
              <a:spcBef>
                <a:spcPts val="100"/>
              </a:spcBef>
            </a:pPr>
            <a:r>
              <a:rPr lang="sr-Latn-RS" sz="2400" b="1" dirty="0">
                <a:solidFill>
                  <a:srgbClr val="FF0000"/>
                </a:solidFill>
                <a:latin typeface="Arial"/>
                <a:cs typeface="Arial"/>
              </a:rPr>
              <a:t>U njene se prednosti može ubrojiti</a:t>
            </a:r>
            <a:r>
              <a:rPr lang="sr-Latn-RS" sz="2400" b="1" spc="-20" dirty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endParaRPr lang="sr-Latn-RS" sz="2400" dirty="0">
              <a:latin typeface="Arial"/>
              <a:cs typeface="Arial"/>
            </a:endParaRPr>
          </a:p>
          <a:p>
            <a:pPr marL="376555" marR="5715" indent="-276225">
              <a:lnSpc>
                <a:spcPts val="2740"/>
              </a:lnSpc>
              <a:spcBef>
                <a:spcPts val="135"/>
              </a:spcBef>
              <a:buFont typeface="Wingdings"/>
              <a:buChar char=""/>
              <a:tabLst>
                <a:tab pos="376555" algn="l"/>
                <a:tab pos="377190" algn="l"/>
                <a:tab pos="2266950" algn="l"/>
                <a:tab pos="3652520" algn="l"/>
                <a:tab pos="5792470" algn="l"/>
                <a:tab pos="6109335" algn="l"/>
                <a:tab pos="7054215" algn="l"/>
                <a:tab pos="7962900" algn="l"/>
                <a:tab pos="8476615" algn="l"/>
              </a:tabLst>
            </a:pPr>
            <a:r>
              <a:rPr lang="sr-Latn-RS" sz="2400" spc="20" dirty="0">
                <a:latin typeface="Arial"/>
                <a:cs typeface="Arial"/>
              </a:rPr>
              <a:t>smanjivanje perioda stabilizacije sa </a:t>
            </a:r>
            <a:r>
              <a:rPr lang="sr-Latn-RS" sz="2400" spc="-10" dirty="0">
                <a:latin typeface="Arial"/>
                <a:cs typeface="Arial"/>
              </a:rPr>
              <a:t>2</a:t>
            </a:r>
            <a:r>
              <a:rPr lang="sr-Latn-RS" sz="2400" spc="-5" dirty="0">
                <a:latin typeface="Arial"/>
                <a:cs typeface="Arial"/>
              </a:rPr>
              <a:t>0</a:t>
            </a:r>
            <a:r>
              <a:rPr lang="sr-Latn-RS" sz="2400" dirty="0">
                <a:latin typeface="Arial"/>
                <a:cs typeface="Arial"/>
              </a:rPr>
              <a:t>-</a:t>
            </a:r>
            <a:r>
              <a:rPr lang="sr-Latn-RS" sz="2400" spc="-10" dirty="0">
                <a:latin typeface="Arial"/>
                <a:cs typeface="Arial"/>
              </a:rPr>
              <a:t>2</a:t>
            </a:r>
            <a:r>
              <a:rPr lang="sr-Latn-RS" sz="2400" spc="-5" dirty="0">
                <a:latin typeface="Arial"/>
                <a:cs typeface="Arial"/>
              </a:rPr>
              <a:t>4 dana na </a:t>
            </a:r>
            <a:r>
              <a:rPr lang="sr-Latn-RS" sz="2400" spc="-10" dirty="0">
                <a:latin typeface="Arial"/>
                <a:cs typeface="Arial"/>
              </a:rPr>
              <a:t>6</a:t>
            </a:r>
            <a:r>
              <a:rPr lang="sr-Latn-RS" sz="2400" dirty="0">
                <a:latin typeface="Arial"/>
                <a:cs typeface="Arial"/>
              </a:rPr>
              <a:t>-</a:t>
            </a:r>
            <a:r>
              <a:rPr lang="sr-Latn-RS" sz="2400" spc="-10" dirty="0">
                <a:latin typeface="Arial"/>
                <a:cs typeface="Arial"/>
              </a:rPr>
              <a:t>12 sati</a:t>
            </a:r>
            <a:r>
              <a:rPr lang="sr-Latn-RS" sz="2400" dirty="0">
                <a:latin typeface="Arial"/>
                <a:cs typeface="Arial"/>
              </a:rPr>
              <a:t>;</a:t>
            </a:r>
          </a:p>
          <a:p>
            <a:pPr marL="376555" indent="-276225">
              <a:lnSpc>
                <a:spcPts val="2595"/>
              </a:lnSpc>
              <a:buFont typeface="Wingdings"/>
              <a:buChar char=""/>
              <a:tabLst>
                <a:tab pos="376555" algn="l"/>
                <a:tab pos="377190" algn="l"/>
                <a:tab pos="2078989" algn="l"/>
              </a:tabLst>
            </a:pPr>
            <a:r>
              <a:rPr lang="sr-Latn-RS" sz="2400" spc="-10" dirty="0">
                <a:latin typeface="Arial"/>
                <a:cs typeface="Arial"/>
              </a:rPr>
              <a:t>odsustvo neprijatnih mirisa;</a:t>
            </a:r>
            <a:endParaRPr lang="sr-Latn-RS" sz="2400" dirty="0">
              <a:latin typeface="Arial"/>
              <a:cs typeface="Arial"/>
            </a:endParaRPr>
          </a:p>
          <a:p>
            <a:pPr marL="376555" marR="5080" indent="-276225">
              <a:lnSpc>
                <a:spcPts val="2740"/>
              </a:lnSpc>
              <a:spcBef>
                <a:spcPts val="135"/>
              </a:spcBef>
              <a:buFont typeface="Wingdings"/>
              <a:buChar char=""/>
              <a:tabLst>
                <a:tab pos="376555" algn="l"/>
                <a:tab pos="377190" algn="l"/>
              </a:tabLst>
            </a:pPr>
            <a:r>
              <a:rPr lang="sr-Latn-RS" sz="2400" spc="5" dirty="0">
                <a:latin typeface="Arial"/>
                <a:cs typeface="Arial"/>
              </a:rPr>
              <a:t>niska koncentracija BPKp u povratu nadmuljne vode </a:t>
            </a:r>
            <a:r>
              <a:rPr lang="sr-Latn-RS" sz="2400" dirty="0">
                <a:latin typeface="Arial"/>
                <a:cs typeface="Arial"/>
              </a:rPr>
              <a:t>(do</a:t>
            </a:r>
            <a:r>
              <a:rPr lang="sr-Latn-RS" sz="2400" spc="-5" dirty="0">
                <a:latin typeface="Arial"/>
                <a:cs typeface="Arial"/>
              </a:rPr>
              <a:t>100</a:t>
            </a:r>
            <a:r>
              <a:rPr lang="sr-Latn-RS" sz="2400" dirty="0">
                <a:latin typeface="Arial"/>
                <a:cs typeface="Arial"/>
              </a:rPr>
              <a:t> mg/l);</a:t>
            </a:r>
          </a:p>
          <a:p>
            <a:pPr marL="376555" indent="-276225">
              <a:lnSpc>
                <a:spcPts val="2595"/>
              </a:lnSpc>
              <a:buFont typeface="Wingdings"/>
              <a:buChar char=""/>
              <a:tabLst>
                <a:tab pos="376555" algn="l"/>
                <a:tab pos="377190" algn="l"/>
                <a:tab pos="2179955" algn="l"/>
                <a:tab pos="4358005" algn="l"/>
                <a:tab pos="6362700" algn="l"/>
                <a:tab pos="7595234" algn="l"/>
                <a:tab pos="8051165" algn="l"/>
              </a:tabLst>
            </a:pPr>
            <a:r>
              <a:rPr lang="sr-Latn-RS" sz="2400" spc="-10" dirty="0">
                <a:latin typeface="Arial"/>
                <a:cs typeface="Arial"/>
              </a:rPr>
              <a:t>dobijanje biološki stabilnog </a:t>
            </a:r>
            <a:r>
              <a:rPr lang="sr-Latn-RS" sz="2400" b="1" spc="-10" dirty="0">
                <a:solidFill>
                  <a:srgbClr val="FF0000"/>
                </a:solidFill>
                <a:latin typeface="Arial"/>
                <a:cs typeface="Arial"/>
              </a:rPr>
              <a:t>neopasnog (inertnog) otpada </a:t>
            </a:r>
          </a:p>
          <a:p>
            <a:pPr marL="376555" indent="-276225">
              <a:lnSpc>
                <a:spcPts val="2595"/>
              </a:lnSpc>
              <a:tabLst>
                <a:tab pos="376555" algn="l"/>
                <a:tab pos="377190" algn="l"/>
                <a:tab pos="2179955" algn="l"/>
                <a:tab pos="4358005" algn="l"/>
                <a:tab pos="6362700" algn="l"/>
                <a:tab pos="7595234" algn="l"/>
                <a:tab pos="8051165" algn="l"/>
              </a:tabLst>
            </a:pPr>
            <a:r>
              <a:rPr lang="sr-Latn-RS" sz="2400" b="1" spc="-10" dirty="0">
                <a:solidFill>
                  <a:srgbClr val="FF0000"/>
                </a:solidFill>
                <a:latin typeface="Arial"/>
                <a:cs typeface="Arial"/>
              </a:rPr>
              <a:t>    </a:t>
            </a:r>
            <a:r>
              <a:rPr lang="sr-Latn-RS" spc="-10" dirty="0">
                <a:latin typeface="Arial"/>
                <a:cs typeface="Arial"/>
              </a:rPr>
              <a:t>(5 klasa opasnosti, </a:t>
            </a:r>
            <a:r>
              <a:rPr lang="en-US" spc="-10" dirty="0" err="1">
                <a:latin typeface="Arial"/>
                <a:cs typeface="Arial"/>
              </a:rPr>
              <a:t>Pravilnik</a:t>
            </a:r>
            <a:r>
              <a:rPr lang="en-US" spc="-10" dirty="0">
                <a:latin typeface="Arial"/>
                <a:cs typeface="Arial"/>
              </a:rPr>
              <a:t> PND</a:t>
            </a:r>
            <a:r>
              <a:rPr lang="ru-RU" spc="-10" dirty="0">
                <a:latin typeface="Arial"/>
                <a:cs typeface="Arial"/>
              </a:rPr>
              <a:t> </a:t>
            </a:r>
            <a:r>
              <a:rPr lang="en-US" spc="-10" dirty="0">
                <a:latin typeface="Arial"/>
                <a:cs typeface="Arial"/>
              </a:rPr>
              <a:t>F T</a:t>
            </a:r>
            <a:r>
              <a:rPr lang="ru-RU" spc="-10" dirty="0">
                <a:latin typeface="Arial"/>
                <a:cs typeface="Arial"/>
              </a:rPr>
              <a:t> 14.1:2:3.13-06</a:t>
            </a:r>
            <a:r>
              <a:rPr lang="sr-Latn-RS" spc="-10" dirty="0">
                <a:latin typeface="Arial"/>
                <a:cs typeface="Arial"/>
              </a:rPr>
              <a:t>)</a:t>
            </a:r>
            <a:r>
              <a:rPr lang="sr-Latn-RS" sz="2400" spc="-10" dirty="0">
                <a:latin typeface="Arial"/>
                <a:cs typeface="Arial"/>
              </a:rPr>
              <a:t>;</a:t>
            </a:r>
            <a:endParaRPr lang="sr-Latn-RS" sz="2400" dirty="0">
              <a:latin typeface="Arial"/>
              <a:cs typeface="Arial"/>
            </a:endParaRPr>
          </a:p>
          <a:p>
            <a:pPr marL="376555" indent="-276225" algn="just">
              <a:lnSpc>
                <a:spcPts val="2735"/>
              </a:lnSpc>
              <a:buFont typeface="Wingdings"/>
              <a:buChar char=""/>
              <a:tabLst>
                <a:tab pos="377190" algn="l"/>
              </a:tabLst>
            </a:pPr>
            <a:r>
              <a:rPr lang="sr-Latn-RS" sz="2400" spc="-15" dirty="0">
                <a:latin typeface="Arial"/>
                <a:cs typeface="Arial"/>
              </a:rPr>
              <a:t>kompletna dezinfekcija muljnog taloga</a:t>
            </a:r>
            <a:r>
              <a:rPr lang="sr-Latn-RS" sz="2400" dirty="0">
                <a:latin typeface="Arial"/>
                <a:cs typeface="Arial"/>
              </a:rPr>
              <a:t>;</a:t>
            </a:r>
          </a:p>
          <a:p>
            <a:pPr marL="376555" marR="5715" indent="-276225" algn="just">
              <a:lnSpc>
                <a:spcPct val="95000"/>
              </a:lnSpc>
              <a:spcBef>
                <a:spcPts val="75"/>
              </a:spcBef>
              <a:buFont typeface="Wingdings"/>
              <a:buChar char=""/>
              <a:tabLst>
                <a:tab pos="377190" algn="l"/>
              </a:tabLst>
            </a:pPr>
            <a:r>
              <a:rPr lang="sr-Latn-RS" sz="2400" spc="-10" dirty="0">
                <a:latin typeface="Arial"/>
                <a:cs typeface="Arial"/>
              </a:rPr>
              <a:t>visoki stepen izdvajanja vode, što omogućava vršenje dehidratacije kako u prirodnim uslovima (u lagunama mulja za 4-6 </a:t>
            </a:r>
            <a:r>
              <a:rPr lang="sr-Latn-RS" sz="2400" spc="-10" dirty="0">
                <a:latin typeface="Arial" pitchFamily="34" charset="0"/>
                <a:cs typeface="Arial" pitchFamily="34" charset="0"/>
              </a:rPr>
              <a:t>meseci do 65-70% sadržaja vlage), tako i uz primenu mašinske dehidracije uz smanjenje upotrebe reagensa</a:t>
            </a:r>
            <a:r>
              <a:rPr lang="sr-Latn-RS" sz="2400" spc="-15" dirty="0">
                <a:latin typeface="Arial" pitchFamily="34" charset="0"/>
                <a:cs typeface="Arial" pitchFamily="34" charset="0"/>
              </a:rPr>
              <a:t>;</a:t>
            </a:r>
            <a:endParaRPr lang="sr-Latn-RS" sz="2400" dirty="0">
              <a:latin typeface="Arial" pitchFamily="34" charset="0"/>
              <a:cs typeface="Arial" pitchFamily="34" charset="0"/>
            </a:endParaRPr>
          </a:p>
          <a:p>
            <a:pPr marL="376555" indent="-276225" algn="just">
              <a:lnSpc>
                <a:spcPts val="2665"/>
              </a:lnSpc>
              <a:buFont typeface="Wingdings"/>
              <a:buChar char=""/>
              <a:tabLst>
                <a:tab pos="377190" algn="l"/>
              </a:tabLst>
            </a:pPr>
            <a:r>
              <a:rPr lang="sr-Latn-RS" sz="2400" spc="-10" dirty="0">
                <a:latin typeface="Arial" pitchFamily="34" charset="0"/>
                <a:cs typeface="Arial" pitchFamily="34" charset="0"/>
              </a:rPr>
              <a:t>mogućnost prerade specifičnog taloga</a:t>
            </a:r>
            <a:r>
              <a:rPr lang="sr-Latn-RS" sz="2400" spc="-5" dirty="0">
                <a:latin typeface="Arial" pitchFamily="34" charset="0"/>
                <a:cs typeface="Arial" pitchFamily="34" charset="0"/>
              </a:rPr>
              <a:t>.</a:t>
            </a:r>
            <a:endParaRPr lang="sr-Latn-RS" sz="2400" dirty="0">
              <a:latin typeface="Arial" pitchFamily="34" charset="0"/>
              <a:cs typeface="Arial" pitchFamily="34" charset="0"/>
            </a:endParaRPr>
          </a:p>
          <a:p>
            <a:pPr marL="12700" marR="6985" indent="88265" algn="just">
              <a:lnSpc>
                <a:spcPts val="2740"/>
              </a:lnSpc>
              <a:spcBef>
                <a:spcPts val="135"/>
              </a:spcBef>
            </a:pPr>
            <a:r>
              <a:rPr lang="sr-Latn-RS" sz="2400" dirty="0">
                <a:latin typeface="Arial"/>
                <a:cs typeface="Arial"/>
              </a:rPr>
              <a:t>U isto vreme, vertikalnost i kompaktnost konstrukcija dozvoljava uklapanje u bilo koji prostor</a:t>
            </a:r>
            <a:r>
              <a:rPr lang="sr-Latn-RS" sz="2400" spc="-10" dirty="0">
                <a:latin typeface="Arial"/>
                <a:cs typeface="Arial"/>
              </a:rPr>
              <a:t>.</a:t>
            </a:r>
            <a:endParaRPr lang="sr-Latn-RS" sz="2400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3048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PRERADA MULJNOG TALOGA POMOĆU ENZIM-KAVITACIONE METODE J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 JEDNOSTAVNA</a:t>
            </a:r>
            <a:r>
              <a:rPr lang="sr-Latn-RS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SIGURNA I BEZBEDNA</a:t>
            </a:r>
            <a:r>
              <a:rPr lang="sr-Latn-RS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ZA RAD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4968" y="1950720"/>
            <a:ext cx="5152644" cy="42976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995" y="1863089"/>
            <a:ext cx="5327650" cy="4472940"/>
          </a:xfrm>
          <a:custGeom>
            <a:avLst/>
            <a:gdLst/>
            <a:ahLst/>
            <a:cxnLst/>
            <a:rect l="l" t="t" r="r" b="b"/>
            <a:pathLst>
              <a:path w="5327650" h="4472940">
                <a:moveTo>
                  <a:pt x="5291671" y="35560"/>
                </a:moveTo>
                <a:lnTo>
                  <a:pt x="35560" y="35560"/>
                </a:lnTo>
                <a:lnTo>
                  <a:pt x="35560" y="88900"/>
                </a:lnTo>
                <a:lnTo>
                  <a:pt x="35560" y="4384040"/>
                </a:lnTo>
                <a:lnTo>
                  <a:pt x="35560" y="4437380"/>
                </a:lnTo>
                <a:lnTo>
                  <a:pt x="5291671" y="4437380"/>
                </a:lnTo>
                <a:lnTo>
                  <a:pt x="5291671" y="4384040"/>
                </a:lnTo>
                <a:lnTo>
                  <a:pt x="88900" y="4384040"/>
                </a:lnTo>
                <a:lnTo>
                  <a:pt x="88900" y="88900"/>
                </a:lnTo>
                <a:lnTo>
                  <a:pt x="5238331" y="88900"/>
                </a:lnTo>
                <a:lnTo>
                  <a:pt x="5238331" y="4383748"/>
                </a:lnTo>
                <a:lnTo>
                  <a:pt x="5291671" y="4383760"/>
                </a:lnTo>
                <a:lnTo>
                  <a:pt x="5291671" y="88900"/>
                </a:lnTo>
                <a:lnTo>
                  <a:pt x="5291671" y="35560"/>
                </a:lnTo>
                <a:close/>
              </a:path>
              <a:path w="5327650" h="4472940">
                <a:moveTo>
                  <a:pt x="5327231" y="0"/>
                </a:moveTo>
                <a:lnTo>
                  <a:pt x="0" y="0"/>
                </a:lnTo>
                <a:lnTo>
                  <a:pt x="0" y="17780"/>
                </a:lnTo>
                <a:lnTo>
                  <a:pt x="0" y="4455160"/>
                </a:lnTo>
                <a:lnTo>
                  <a:pt x="0" y="4472940"/>
                </a:lnTo>
                <a:lnTo>
                  <a:pt x="5327231" y="4472940"/>
                </a:lnTo>
                <a:lnTo>
                  <a:pt x="5327231" y="4455160"/>
                </a:lnTo>
                <a:lnTo>
                  <a:pt x="17780" y="4455160"/>
                </a:lnTo>
                <a:lnTo>
                  <a:pt x="17780" y="17780"/>
                </a:lnTo>
                <a:lnTo>
                  <a:pt x="5309451" y="17780"/>
                </a:lnTo>
                <a:lnTo>
                  <a:pt x="5309451" y="4454868"/>
                </a:lnTo>
                <a:lnTo>
                  <a:pt x="5327231" y="4454868"/>
                </a:lnTo>
                <a:lnTo>
                  <a:pt x="5327231" y="17780"/>
                </a:lnTo>
                <a:lnTo>
                  <a:pt x="5327231" y="0"/>
                </a:lnTo>
                <a:close/>
              </a:path>
            </a:pathLst>
          </a:custGeom>
          <a:solidFill>
            <a:srgbClr val="FFFF3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425059" y="1863089"/>
            <a:ext cx="3655695" cy="2160270"/>
            <a:chOff x="5425059" y="1863089"/>
            <a:chExt cx="3655695" cy="2160270"/>
          </a:xfrm>
        </p:grpSpPr>
        <p:sp>
          <p:nvSpPr>
            <p:cNvPr id="5" name="object 5"/>
            <p:cNvSpPr/>
            <p:nvPr/>
          </p:nvSpPr>
          <p:spPr>
            <a:xfrm>
              <a:off x="5512308" y="1950719"/>
              <a:ext cx="3480816" cy="198424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425059" y="1863089"/>
              <a:ext cx="3655695" cy="2160270"/>
            </a:xfrm>
            <a:custGeom>
              <a:avLst/>
              <a:gdLst/>
              <a:ahLst/>
              <a:cxnLst/>
              <a:rect l="l" t="t" r="r" b="b"/>
              <a:pathLst>
                <a:path w="3655695" h="2160270">
                  <a:moveTo>
                    <a:pt x="3584321" y="71120"/>
                  </a:moveTo>
                  <a:lnTo>
                    <a:pt x="71120" y="71120"/>
                  </a:lnTo>
                  <a:lnTo>
                    <a:pt x="71120" y="88900"/>
                  </a:lnTo>
                  <a:lnTo>
                    <a:pt x="71120" y="2071370"/>
                  </a:lnTo>
                  <a:lnTo>
                    <a:pt x="71120" y="2089150"/>
                  </a:lnTo>
                  <a:lnTo>
                    <a:pt x="3584321" y="2089150"/>
                  </a:lnTo>
                  <a:lnTo>
                    <a:pt x="3584321" y="2071370"/>
                  </a:lnTo>
                  <a:lnTo>
                    <a:pt x="88900" y="2071370"/>
                  </a:lnTo>
                  <a:lnTo>
                    <a:pt x="88900" y="88900"/>
                  </a:lnTo>
                  <a:lnTo>
                    <a:pt x="3566541" y="88900"/>
                  </a:lnTo>
                  <a:lnTo>
                    <a:pt x="3566541" y="2070989"/>
                  </a:lnTo>
                  <a:lnTo>
                    <a:pt x="3584321" y="2070989"/>
                  </a:lnTo>
                  <a:lnTo>
                    <a:pt x="3584321" y="88900"/>
                  </a:lnTo>
                  <a:lnTo>
                    <a:pt x="3584321" y="71120"/>
                  </a:lnTo>
                  <a:close/>
                </a:path>
                <a:path w="3655695" h="2160270">
                  <a:moveTo>
                    <a:pt x="3655441" y="0"/>
                  </a:moveTo>
                  <a:lnTo>
                    <a:pt x="0" y="0"/>
                  </a:lnTo>
                  <a:lnTo>
                    <a:pt x="0" y="53340"/>
                  </a:lnTo>
                  <a:lnTo>
                    <a:pt x="0" y="2106930"/>
                  </a:lnTo>
                  <a:lnTo>
                    <a:pt x="0" y="2160270"/>
                  </a:lnTo>
                  <a:lnTo>
                    <a:pt x="3655441" y="2160270"/>
                  </a:lnTo>
                  <a:lnTo>
                    <a:pt x="3655441" y="2106930"/>
                  </a:lnTo>
                  <a:lnTo>
                    <a:pt x="53340" y="2106930"/>
                  </a:lnTo>
                  <a:lnTo>
                    <a:pt x="53340" y="53340"/>
                  </a:lnTo>
                  <a:lnTo>
                    <a:pt x="3602101" y="53340"/>
                  </a:lnTo>
                  <a:lnTo>
                    <a:pt x="3602101" y="2106549"/>
                  </a:lnTo>
                  <a:lnTo>
                    <a:pt x="3655441" y="2106549"/>
                  </a:lnTo>
                  <a:lnTo>
                    <a:pt x="3655441" y="53340"/>
                  </a:lnTo>
                  <a:lnTo>
                    <a:pt x="3655441" y="0"/>
                  </a:lnTo>
                  <a:close/>
                </a:path>
              </a:pathLst>
            </a:custGeom>
            <a:solidFill>
              <a:srgbClr val="0033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5425059" y="4072890"/>
            <a:ext cx="3655695" cy="2264410"/>
            <a:chOff x="5425059" y="4072890"/>
            <a:chExt cx="3655695" cy="2264410"/>
          </a:xfrm>
        </p:grpSpPr>
        <p:sp>
          <p:nvSpPr>
            <p:cNvPr id="8" name="object 8"/>
            <p:cNvSpPr/>
            <p:nvPr/>
          </p:nvSpPr>
          <p:spPr>
            <a:xfrm>
              <a:off x="5512308" y="4160520"/>
              <a:ext cx="3480816" cy="208940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25059" y="4072890"/>
              <a:ext cx="3655695" cy="2264410"/>
            </a:xfrm>
            <a:custGeom>
              <a:avLst/>
              <a:gdLst/>
              <a:ahLst/>
              <a:cxnLst/>
              <a:rect l="l" t="t" r="r" b="b"/>
              <a:pathLst>
                <a:path w="3655695" h="2264410">
                  <a:moveTo>
                    <a:pt x="3584321" y="71120"/>
                  </a:moveTo>
                  <a:lnTo>
                    <a:pt x="3566541" y="71120"/>
                  </a:lnTo>
                  <a:lnTo>
                    <a:pt x="3566541" y="88900"/>
                  </a:lnTo>
                  <a:lnTo>
                    <a:pt x="3566541" y="2175510"/>
                  </a:lnTo>
                  <a:lnTo>
                    <a:pt x="88900" y="2175510"/>
                  </a:lnTo>
                  <a:lnTo>
                    <a:pt x="88900" y="88900"/>
                  </a:lnTo>
                  <a:lnTo>
                    <a:pt x="3566541" y="88900"/>
                  </a:lnTo>
                  <a:lnTo>
                    <a:pt x="3566541" y="71120"/>
                  </a:lnTo>
                  <a:lnTo>
                    <a:pt x="71120" y="71120"/>
                  </a:lnTo>
                  <a:lnTo>
                    <a:pt x="71120" y="88900"/>
                  </a:lnTo>
                  <a:lnTo>
                    <a:pt x="71120" y="2175510"/>
                  </a:lnTo>
                  <a:lnTo>
                    <a:pt x="71120" y="2193290"/>
                  </a:lnTo>
                  <a:lnTo>
                    <a:pt x="3584321" y="2193290"/>
                  </a:lnTo>
                  <a:lnTo>
                    <a:pt x="3584321" y="2175510"/>
                  </a:lnTo>
                  <a:lnTo>
                    <a:pt x="3584321" y="88900"/>
                  </a:lnTo>
                  <a:lnTo>
                    <a:pt x="3584321" y="71120"/>
                  </a:lnTo>
                  <a:close/>
                </a:path>
                <a:path w="3655695" h="2264410">
                  <a:moveTo>
                    <a:pt x="3655441" y="0"/>
                  </a:moveTo>
                  <a:lnTo>
                    <a:pt x="0" y="0"/>
                  </a:lnTo>
                  <a:lnTo>
                    <a:pt x="0" y="53340"/>
                  </a:lnTo>
                  <a:lnTo>
                    <a:pt x="0" y="2211070"/>
                  </a:lnTo>
                  <a:lnTo>
                    <a:pt x="0" y="2264410"/>
                  </a:lnTo>
                  <a:lnTo>
                    <a:pt x="3655441" y="2264410"/>
                  </a:lnTo>
                  <a:lnTo>
                    <a:pt x="3655441" y="2211082"/>
                  </a:lnTo>
                  <a:lnTo>
                    <a:pt x="3655441" y="53340"/>
                  </a:lnTo>
                  <a:lnTo>
                    <a:pt x="3602101" y="53352"/>
                  </a:lnTo>
                  <a:lnTo>
                    <a:pt x="3602101" y="2211070"/>
                  </a:lnTo>
                  <a:lnTo>
                    <a:pt x="53340" y="2211070"/>
                  </a:lnTo>
                  <a:lnTo>
                    <a:pt x="53340" y="53340"/>
                  </a:lnTo>
                  <a:lnTo>
                    <a:pt x="3655441" y="53340"/>
                  </a:lnTo>
                  <a:lnTo>
                    <a:pt x="365544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385561" y="1442014"/>
            <a:ext cx="8758639" cy="765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TextBox 12"/>
          <p:cNvSpPr txBox="1"/>
          <p:nvPr/>
        </p:nvSpPr>
        <p:spPr>
          <a:xfrm>
            <a:off x="457200" y="1"/>
            <a:ext cx="830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VERTIKALNOST I KOMPAKTNOST KONSTRUKCIJA </a:t>
            </a:r>
            <a:r>
              <a:rPr lang="sr-Latn-R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OMOGUĆAVA</a:t>
            </a: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UKLAPANJE U BILO KOJI </a:t>
            </a:r>
            <a:r>
              <a:rPr lang="sr-Latn-R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PROSTOR</a:t>
            </a:r>
            <a:endParaRPr lang="en-US" sz="32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bject 48"/>
          <p:cNvSpPr txBox="1"/>
          <p:nvPr/>
        </p:nvSpPr>
        <p:spPr>
          <a:xfrm>
            <a:off x="156210" y="914400"/>
            <a:ext cx="8759190" cy="60292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914400" algn="just">
              <a:lnSpc>
                <a:spcPct val="100299"/>
              </a:lnSpc>
              <a:spcBef>
                <a:spcPts val="95"/>
              </a:spcBef>
            </a:pPr>
            <a:r>
              <a:rPr lang="sr-Latn-RS" sz="1750" spc="-10" dirty="0">
                <a:solidFill>
                  <a:srgbClr val="161616"/>
                </a:solidFill>
                <a:latin typeface="Arial" pitchFamily="34" charset="0"/>
                <a:cs typeface="Arial" pitchFamily="34" charset="0"/>
              </a:rPr>
              <a:t>Predviđeno je da se višak mulja i vlažnog mulja podvrgne homogenizaciji pomoću maceratora, zatim  se homogena masa ubacuje u egalizator. U tu svrhu se može koristiti postojeći sistemi, poput sekundarnih  taložnika.</a:t>
            </a:r>
          </a:p>
          <a:p>
            <a:pPr marL="12700" marR="5080" indent="914400" algn="just">
              <a:lnSpc>
                <a:spcPct val="100299"/>
              </a:lnSpc>
              <a:spcBef>
                <a:spcPts val="95"/>
              </a:spcBef>
            </a:pPr>
            <a:r>
              <a:rPr lang="sr-Latn-RS" sz="1750" spc="-10" dirty="0">
                <a:solidFill>
                  <a:srgbClr val="161616"/>
                </a:solidFill>
                <a:latin typeface="Arial" pitchFamily="34" charset="0"/>
                <a:cs typeface="Arial" pitchFamily="34" charset="0"/>
              </a:rPr>
              <a:t>Nakon egalizacije, smeša se dovodi u hidrociklone, a zatim kroz dovodni cevovod u jednu od linija </a:t>
            </a:r>
            <a:r>
              <a:rPr lang="sr-Latn-RS" sz="1750" spc="-1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enzim-kavitacionog reaktora (EKR)</a:t>
            </a:r>
            <a:r>
              <a:rPr lang="sr-Latn-RS" sz="1750" spc="-10" dirty="0">
                <a:solidFill>
                  <a:srgbClr val="161616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12700" marR="5080" indent="914400" algn="just">
              <a:lnSpc>
                <a:spcPct val="100299"/>
              </a:lnSpc>
              <a:spcBef>
                <a:spcPts val="95"/>
              </a:spcBef>
            </a:pPr>
            <a:r>
              <a:rPr lang="sr-Latn-RS" sz="1750" spc="-10" dirty="0">
                <a:solidFill>
                  <a:srgbClr val="161616"/>
                </a:solidFill>
                <a:latin typeface="Arial" pitchFamily="34" charset="0"/>
                <a:cs typeface="Arial" pitchFamily="34" charset="0"/>
              </a:rPr>
              <a:t>Na usisnim cevovodima cirkulacione pumpne stanice instalira se oprema pomoću koje se  smanjuje kavitacija - </a:t>
            </a:r>
            <a:r>
              <a:rPr lang="sr-Latn-RS" sz="1750" spc="-1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turbudžeti</a:t>
            </a:r>
            <a:r>
              <a:rPr lang="sr-Latn-RS" sz="1750" spc="-10" dirty="0">
                <a:solidFill>
                  <a:srgbClr val="161616"/>
                </a:solidFill>
                <a:latin typeface="Arial" pitchFamily="34" charset="0"/>
                <a:cs typeface="Arial" pitchFamily="34" charset="0"/>
              </a:rPr>
              <a:t>, a na potisnom cevovodu uređaji </a:t>
            </a:r>
            <a:r>
              <a:rPr lang="sr-Latn-RS" sz="1750" spc="-1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oksidžeti</a:t>
            </a:r>
            <a:r>
              <a:rPr lang="sr-Latn-RS" sz="1750" spc="-10" dirty="0">
                <a:solidFill>
                  <a:srgbClr val="161616"/>
                </a:solidFill>
                <a:latin typeface="Arial" pitchFamily="34" charset="0"/>
                <a:cs typeface="Arial" pitchFamily="34" charset="0"/>
              </a:rPr>
              <a:t>, koji intenzivno zasićujući cirkulacioni fluid  kiseonikom iz vazduha, a pumpe obezbeđuju cirkulaciju (mešanje) sadržaja reaktora EKR.</a:t>
            </a:r>
          </a:p>
          <a:p>
            <a:pPr marL="12700" marR="5080" indent="914400" algn="just">
              <a:lnSpc>
                <a:spcPct val="100299"/>
              </a:lnSpc>
              <a:spcBef>
                <a:spcPts val="95"/>
              </a:spcBef>
            </a:pPr>
            <a:r>
              <a:rPr lang="sr-Latn-RS" sz="1750" spc="-10" dirty="0">
                <a:solidFill>
                  <a:srgbClr val="161616"/>
                </a:solidFill>
                <a:latin typeface="Arial" pitchFamily="34" charset="0"/>
                <a:cs typeface="Arial" pitchFamily="34" charset="0"/>
              </a:rPr>
              <a:t>U procesu obrade formira se enzim-helatna masa u obliku tečnog mulja, koja se po potrebi  može koristiti za preradu muljnog taloga smeštenog u lagunama za mulj, što omogućava da se kvalitet mulja dovede do  zahtevanog nivoa i značajno smanji njegov obim.</a:t>
            </a:r>
          </a:p>
          <a:p>
            <a:pPr marL="12700" marR="5080" indent="914400" algn="just">
              <a:lnSpc>
                <a:spcPct val="100299"/>
              </a:lnSpc>
              <a:spcBef>
                <a:spcPts val="95"/>
              </a:spcBef>
            </a:pPr>
            <a:r>
              <a:rPr lang="sr-Latn-RS" sz="1750" spc="-10" dirty="0">
                <a:solidFill>
                  <a:srgbClr val="161616"/>
                </a:solidFill>
                <a:latin typeface="Arial" pitchFamily="34" charset="0"/>
                <a:cs typeface="Arial" pitchFamily="34" charset="0"/>
              </a:rPr>
              <a:t>Nakon enzim-kavitacione prerade, mulj se može podvrgnuti mehaničkom uklanjanju vode.</a:t>
            </a:r>
          </a:p>
          <a:p>
            <a:pPr marL="12700" marR="5080" indent="914400" algn="just">
              <a:lnSpc>
                <a:spcPct val="100299"/>
              </a:lnSpc>
              <a:spcBef>
                <a:spcPts val="95"/>
              </a:spcBef>
            </a:pPr>
            <a:r>
              <a:rPr lang="sr-Latn-RS" sz="1750" spc="-10" dirty="0">
                <a:solidFill>
                  <a:srgbClr val="161616"/>
                </a:solidFill>
                <a:latin typeface="Arial" pitchFamily="34" charset="0"/>
                <a:cs typeface="Arial" pitchFamily="34" charset="0"/>
              </a:rPr>
              <a:t>Kao primer opreme za mašinsku dehidrataciju prikazani su rukavni filter sa vibro otresanjem FRS, dekanter Aldec G2-75.</a:t>
            </a:r>
          </a:p>
          <a:p>
            <a:pPr marL="12700" marR="5080" indent="914400" algn="just">
              <a:lnSpc>
                <a:spcPct val="100299"/>
              </a:lnSpc>
              <a:spcBef>
                <a:spcPts val="95"/>
              </a:spcBef>
            </a:pPr>
            <a:r>
              <a:rPr lang="sr-Latn-RS" sz="1600" dirty="0">
                <a:latin typeface="Arial" pitchFamily="34" charset="0"/>
                <a:cs typeface="Arial" pitchFamily="34" charset="0"/>
              </a:rPr>
              <a:t>Konačna metoda mašinske dehidratacije biće precizirana u procesu projektovanja!</a:t>
            </a:r>
            <a:endParaRPr lang="sr-Latn-RS" sz="1750" spc="-10" dirty="0">
              <a:solidFill>
                <a:srgbClr val="161616"/>
              </a:solidFill>
              <a:latin typeface="Arial" pitchFamily="34" charset="0"/>
              <a:cs typeface="Arial" pitchFamily="34" charset="0"/>
            </a:endParaRPr>
          </a:p>
          <a:p>
            <a:pPr marL="12700" marR="5080" indent="914400" algn="just">
              <a:lnSpc>
                <a:spcPct val="100299"/>
              </a:lnSpc>
              <a:spcBef>
                <a:spcPts val="95"/>
              </a:spcBef>
            </a:pPr>
            <a:endParaRPr lang="sr-Latn-RS" sz="1750" spc="-10" dirty="0">
              <a:solidFill>
                <a:srgbClr val="161616"/>
              </a:solidFill>
              <a:latin typeface="Arial" pitchFamily="34" charset="0"/>
              <a:cs typeface="Arial" pitchFamily="34" charset="0"/>
            </a:endParaRPr>
          </a:p>
          <a:p>
            <a:pPr marL="12700" marR="5080" indent="914400" algn="just">
              <a:lnSpc>
                <a:spcPct val="100299"/>
              </a:lnSpc>
              <a:spcBef>
                <a:spcPts val="95"/>
              </a:spcBef>
            </a:pPr>
            <a:br>
              <a:rPr lang="sr-Latn-RS" sz="1750" spc="-10" dirty="0">
                <a:solidFill>
                  <a:srgbClr val="161616"/>
                </a:solidFill>
                <a:latin typeface="Arial" pitchFamily="34" charset="0"/>
                <a:cs typeface="Arial" pitchFamily="34" charset="0"/>
              </a:rPr>
            </a:br>
            <a:endParaRPr lang="sr-Latn-RS" sz="1750" spc="-10" dirty="0">
              <a:solidFill>
                <a:srgbClr val="161616"/>
              </a:solidFill>
              <a:latin typeface="Arial" pitchFamily="34" charset="0"/>
              <a:cs typeface="Arial" pitchFamily="34" charset="0"/>
            </a:endParaRPr>
          </a:p>
          <a:p>
            <a:pPr marL="12700" marR="5080" indent="914400" algn="just">
              <a:lnSpc>
                <a:spcPct val="100299"/>
              </a:lnSpc>
              <a:spcBef>
                <a:spcPts val="95"/>
              </a:spcBef>
            </a:pPr>
            <a:endParaRPr lang="sr-Latn-RS" sz="175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685800" y="304800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sr-Latn-RS" sz="2400" b="1" spc="-1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PROCESNA</a:t>
            </a:r>
            <a:r>
              <a:rPr lang="nn-NO" sz="2400" b="1" spc="-1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 ŠEMA  </a:t>
            </a:r>
            <a:r>
              <a:rPr lang="sr-Latn-RS" sz="2400" b="1" spc="-1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PRERADE </a:t>
            </a:r>
            <a:r>
              <a:rPr lang="nn-NO" sz="2400" b="1" spc="-1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MULJNOG TALOGA</a:t>
            </a:r>
            <a:endParaRPr lang="nn-NO" sz="2400" dirty="0">
              <a:solidFill>
                <a:schemeClr val="accent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63134" y="843239"/>
            <a:ext cx="8182436" cy="5952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Procesna  šema  prerade taloga EKR i mašinske dehidratacije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5836" y="619812"/>
            <a:ext cx="8285825" cy="58899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762000" y="0"/>
            <a:ext cx="701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Procesna   šema   prerade  taloga EKR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3262" y="978263"/>
            <a:ext cx="8293856" cy="58547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57200" y="0"/>
            <a:ext cx="8153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RS" sz="24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Procesna  šema  mašinske dehidratacije prerađenog EKR taloga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630</TotalTime>
  <Words>1206</Words>
  <Application>Microsoft Office PowerPoint</Application>
  <PresentationFormat>Projekcija na ekranu (4:3)</PresentationFormat>
  <Paragraphs>96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24</vt:i4>
      </vt:variant>
    </vt:vector>
  </HeadingPairs>
  <TitlesOfParts>
    <vt:vector size="25" baseType="lpstr"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Sve vrste proizvoda prolaze kroz postupak sertifikacije i dobijaju dozvolu za promet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Način korišćenja mulja zavisi od vrste gajene kulture:</vt:lpstr>
      <vt:lpstr>PowerPoint prezentacija</vt:lpstr>
      <vt:lpstr>Kompanija za zaštitu prirode “EKOTOR”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Korisnik</dc:creator>
  <cp:lastModifiedBy>Nepoznat korisnik</cp:lastModifiedBy>
  <cp:revision>70</cp:revision>
  <dcterms:created xsi:type="dcterms:W3CDTF">2021-02-19T11:04:08Z</dcterms:created>
  <dcterms:modified xsi:type="dcterms:W3CDTF">2021-05-12T13:19:04Z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2018-07-10T00:00:00Z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2021-02-19T00:00:00Z</vt:filetime>
  </property>
</Properties>
</file>